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theme+xml" PartName="/ppt/theme/theme9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  <p:sldMasterId id="2147483652" r:id="rId6"/>
    <p:sldMasterId id="2147483654" r:id="rId7"/>
    <p:sldMasterId id="2147483656" r:id="rId8"/>
    <p:sldMasterId id="2147483658" r:id="rId9"/>
    <p:sldMasterId id="2147483660" r:id="rId10"/>
    <p:sldMasterId id="2147483662" r:id="rId11"/>
    <p:sldMasterId id="2147483664" r:id="rId12"/>
    <p:sldMasterId id="2147483666" r:id="rId13"/>
    <p:sldMasterId id="2147483668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  <p:sldId id="323" r:id="rId83"/>
  </p:sldIdLst>
  <p:sldSz cy="6858000" cx="12192000"/>
  <p:notesSz cx="6858000" cy="9144000"/>
  <p:embeddedFontLst>
    <p:embeddedFont>
      <p:font typeface="Play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6" roundtripDataSignature="AMtx7mjyE91PtQfcs7KNxYZNfDAy/NiF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865740-CFFF-4F32-9D07-DA84D0979BB7}">
  <a:tblStyle styleId="{A5865740-CFFF-4F32-9D07-DA84D0979BB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5.xml"/><Relationship Id="rId84" Type="http://schemas.openxmlformats.org/officeDocument/2006/relationships/font" Target="fonts/Play-regular.fntdata"/><Relationship Id="rId83" Type="http://schemas.openxmlformats.org/officeDocument/2006/relationships/slide" Target="slides/slide68.xml"/><Relationship Id="rId42" Type="http://schemas.openxmlformats.org/officeDocument/2006/relationships/slide" Target="slides/slide27.xml"/><Relationship Id="rId86" Type="http://customschemas.google.com/relationships/presentationmetadata" Target="metadata"/><Relationship Id="rId41" Type="http://schemas.openxmlformats.org/officeDocument/2006/relationships/slide" Target="slides/slide26.xml"/><Relationship Id="rId85" Type="http://schemas.openxmlformats.org/officeDocument/2006/relationships/font" Target="fonts/Play-bold.fntdata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80" Type="http://schemas.openxmlformats.org/officeDocument/2006/relationships/slide" Target="slides/slide65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1" Type="http://schemas.openxmlformats.org/officeDocument/2006/relationships/theme" Target="theme/theme10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9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31" Type="http://schemas.openxmlformats.org/officeDocument/2006/relationships/slide" Target="slides/slide16.xml"/><Relationship Id="rId75" Type="http://schemas.openxmlformats.org/officeDocument/2006/relationships/slide" Target="slides/slide60.xml"/><Relationship Id="rId30" Type="http://schemas.openxmlformats.org/officeDocument/2006/relationships/slide" Target="slides/slide15.xml"/><Relationship Id="rId74" Type="http://schemas.openxmlformats.org/officeDocument/2006/relationships/slide" Target="slides/slide59.xml"/><Relationship Id="rId33" Type="http://schemas.openxmlformats.org/officeDocument/2006/relationships/slide" Target="slides/slide18.xml"/><Relationship Id="rId77" Type="http://schemas.openxmlformats.org/officeDocument/2006/relationships/slide" Target="slides/slide62.xml"/><Relationship Id="rId32" Type="http://schemas.openxmlformats.org/officeDocument/2006/relationships/slide" Target="slides/slide17.xml"/><Relationship Id="rId76" Type="http://schemas.openxmlformats.org/officeDocument/2006/relationships/slide" Target="slides/slide61.xml"/><Relationship Id="rId35" Type="http://schemas.openxmlformats.org/officeDocument/2006/relationships/slide" Target="slides/slide20.xml"/><Relationship Id="rId79" Type="http://schemas.openxmlformats.org/officeDocument/2006/relationships/slide" Target="slides/slide64.xml"/><Relationship Id="rId34" Type="http://schemas.openxmlformats.org/officeDocument/2006/relationships/slide" Target="slides/slide19.xml"/><Relationship Id="rId78" Type="http://schemas.openxmlformats.org/officeDocument/2006/relationships/slide" Target="slides/slide63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20" Type="http://schemas.openxmlformats.org/officeDocument/2006/relationships/slide" Target="slides/slide5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22" Type="http://schemas.openxmlformats.org/officeDocument/2006/relationships/slide" Target="slides/slide7.xml"/><Relationship Id="rId66" Type="http://schemas.openxmlformats.org/officeDocument/2006/relationships/slide" Target="slides/slide51.xml"/><Relationship Id="rId21" Type="http://schemas.openxmlformats.org/officeDocument/2006/relationships/slide" Target="slides/slide6.xml"/><Relationship Id="rId65" Type="http://schemas.openxmlformats.org/officeDocument/2006/relationships/slide" Target="slides/slide50.xml"/><Relationship Id="rId24" Type="http://schemas.openxmlformats.org/officeDocument/2006/relationships/slide" Target="slides/slide9.xml"/><Relationship Id="rId68" Type="http://schemas.openxmlformats.org/officeDocument/2006/relationships/slide" Target="slides/slide53.xml"/><Relationship Id="rId23" Type="http://schemas.openxmlformats.org/officeDocument/2006/relationships/slide" Target="slides/slide8.xml"/><Relationship Id="rId67" Type="http://schemas.openxmlformats.org/officeDocument/2006/relationships/slide" Target="slides/slide52.xml"/><Relationship Id="rId60" Type="http://schemas.openxmlformats.org/officeDocument/2006/relationships/slide" Target="slides/slide45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69" Type="http://schemas.openxmlformats.org/officeDocument/2006/relationships/slide" Target="slides/slide5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9" Type="http://schemas.openxmlformats.org/officeDocument/2006/relationships/slide" Target="slides/slide14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9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2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1.xml"/><Relationship Id="rId15" Type="http://schemas.openxmlformats.org/officeDocument/2006/relationships/notesMaster" Target="notesMasters/notesMaster1.xml"/><Relationship Id="rId59" Type="http://schemas.openxmlformats.org/officeDocument/2006/relationships/slide" Target="slides/slide44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9" Type="http://schemas.openxmlformats.org/officeDocument/2006/relationships/slide" Target="slides/slide4.xml"/><Relationship Id="rId1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0" name="Google Shape;600;p48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8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9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2" name="Google Shape;612;p49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9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5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5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6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7" name="Google Shape;687;p56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56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7:notes"/>
          <p:cNvSpPr/>
          <p:nvPr>
            <p:ph idx="2" type="sldImg"/>
          </p:nvPr>
        </p:nvSpPr>
        <p:spPr>
          <a:xfrm>
            <a:off x="685800" y="1143000"/>
            <a:ext cx="5486040" cy="308592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9" name="Google Shape;699;p57:notes"/>
          <p:cNvSpPr txBox="1"/>
          <p:nvPr>
            <p:ph idx="1"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16000" lvl="0" marL="21600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57:notes"/>
          <p:cNvSpPr txBox="1"/>
          <p:nvPr>
            <p:ph idx="12"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lang="en-US" sz="12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sz="12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5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6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6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6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6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6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4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4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65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65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66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6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6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6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6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7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0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7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8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8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blank">
  <p:cSld name="BLANK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9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9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2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7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7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blank">
  <p:cSld name="BLAN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7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" name="Google Shape;55;p7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8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8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p78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0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0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80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8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82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82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82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" name="Google Shape;89;p82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8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8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8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6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86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86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0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4.xml"/></Relationships>
</file>

<file path=ppt/slideMasters/_rels/slideMaster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9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5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6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1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theme" Target="../theme/theme11.x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3.xml"/></Relationships>
</file>

<file path=ppt/slideMasters/_rels/slideMaster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theme" Target="../theme/theme7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6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6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6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Google Shape;14;p6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7"/>
          <p:cNvSpPr txBox="1"/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0" name="Google Shape;110;p87"/>
          <p:cNvSpPr txBox="1"/>
          <p:nvPr>
            <p:ph idx="1"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87"/>
          <p:cNvSpPr txBox="1"/>
          <p:nvPr>
            <p:ph idx="2"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Google Shape;112;p8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3" name="Google Shape;113;p8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4" name="Google Shape;114;p8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9"/>
          <p:cNvSpPr txBox="1"/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1" name="Google Shape;121;p89"/>
          <p:cNvSpPr txBox="1"/>
          <p:nvPr>
            <p:ph idx="1"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2" name="Google Shape;122;p89"/>
          <p:cNvSpPr txBox="1"/>
          <p:nvPr>
            <p:ph idx="2"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Google Shape;123;p8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Google Shape;124;p8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Google Shape;125;p8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71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4" name="Google Shape;24;p7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7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7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3"/>
          <p:cNvSpPr txBox="1"/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73"/>
          <p:cNvSpPr txBox="1"/>
          <p:nvPr>
            <p:ph idx="1"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73"/>
          <p:cNvSpPr txBox="1"/>
          <p:nvPr>
            <p:ph idx="2"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73"/>
          <p:cNvSpPr txBox="1"/>
          <p:nvPr>
            <p:ph idx="3"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8" name="Google Shape;38;p73"/>
          <p:cNvSpPr txBox="1"/>
          <p:nvPr>
            <p:ph idx="4"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9" name="Google Shape;39;p7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7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7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5"/>
          <p:cNvSpPr txBox="1"/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75"/>
          <p:cNvSpPr txBox="1"/>
          <p:nvPr>
            <p:ph idx="1"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7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7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7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8" name="Google Shape;58;p77"/>
          <p:cNvSpPr txBox="1"/>
          <p:nvPr>
            <p:ph idx="1" type="body"/>
          </p:nvPr>
        </p:nvSpPr>
        <p:spPr>
          <a:xfrm rot="5400000">
            <a:off x="3920220" y="-1256580"/>
            <a:ext cx="4350960" cy="10515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77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Google Shape;60;p77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77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9"/>
          <p:cNvSpPr txBox="1"/>
          <p:nvPr>
            <p:ph type="title"/>
          </p:nvPr>
        </p:nvSpPr>
        <p:spPr>
          <a:xfrm rot="5400000">
            <a:off x="7133580" y="1956420"/>
            <a:ext cx="5811480" cy="2628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8" name="Google Shape;68;p79"/>
          <p:cNvSpPr txBox="1"/>
          <p:nvPr>
            <p:ph idx="1" type="body"/>
          </p:nvPr>
        </p:nvSpPr>
        <p:spPr>
          <a:xfrm rot="5400000">
            <a:off x="1799280" y="-596160"/>
            <a:ext cx="5811480" cy="7733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9" name="Google Shape;69;p79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0" name="Google Shape;70;p79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1" name="Google Shape;71;p79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8" name="Google Shape;78;p81"/>
          <p:cNvSpPr txBox="1"/>
          <p:nvPr>
            <p:ph idx="1"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Google Shape;79;p81"/>
          <p:cNvSpPr txBox="1"/>
          <p:nvPr>
            <p:ph idx="2"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Google Shape;80;p8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Google Shape;81;p8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2" name="Google Shape;82;p8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2" name="Google Shape;92;p83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Google Shape;93;p83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Google Shape;94;p83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5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2" name="Google Shape;102;p85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sz="1400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3" name="Google Shape;103;p85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rgbClr val="757575"/>
              </a:buClr>
              <a:buSzPts val="1200"/>
              <a:buFont typeface="Arial"/>
              <a:buNone/>
              <a:defRPr b="0" sz="1200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rive.google.com/file/d/1Eb8mlsX0Teklvml-c_x_ewW1AEo_ljli/view?usp=sharing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cikit-learn.org/stable/modules/compose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image" Target="../media/image1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drive.google.com/file/d/1yDnfEQ2rkufeO4S9AkHaOlXV9tEEYwx8/view?usp=sharing" TargetMode="External"/><Relationship Id="rId4" Type="http://schemas.openxmlformats.org/officeDocument/2006/relationships/image" Target="../media/image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Relationship Id="rId4" Type="http://schemas.openxmlformats.org/officeDocument/2006/relationships/hyperlink" Target="https://niuits-my.sharepoint.com/:b:/g/personal/a1849763_mail_niu_edu/Ecr8R747jPRJjJriBhi7EEwBCrhNaCChu0Rnx4wi-x6fAg?e=7crw0o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2.png"/><Relationship Id="rId4" Type="http://schemas.openxmlformats.org/officeDocument/2006/relationships/image" Target="../media/image56.png"/><Relationship Id="rId5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b="0" lang="en-US" sz="60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Advanced AI for Business Applications</a:t>
            </a:r>
            <a:endParaRPr b="0" sz="6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/>
          <p:nvPr>
            <p:ph idx="1"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7465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Andy Jeon, Ph.D.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Matt Pickard, Ph.D.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College of Business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Northern Illinois University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0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Collect the  Data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0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character holding a net with colorful cubes&#10;&#10;Description automatically generated" id="224" name="Google Shape;224;p10"/>
          <p:cNvPicPr preferRelativeResize="0"/>
          <p:nvPr/>
        </p:nvPicPr>
        <p:blipFill rotWithShape="1">
          <a:blip r:embed="rId3">
            <a:alphaModFix/>
          </a:blip>
          <a:srcRect b="303" l="0" r="0" t="0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0"/>
          <p:cNvSpPr/>
          <p:nvPr/>
        </p:nvSpPr>
        <p:spPr>
          <a:xfrm>
            <a:off x="688392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/>
          <p:nvPr/>
        </p:nvSpPr>
        <p:spPr>
          <a:xfrm>
            <a:off x="288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artoon character holding a net with colorful cubes&#10;&#10;Description automatically generated" id="231" name="Google Shape;231;p11"/>
          <p:cNvPicPr preferRelativeResize="0"/>
          <p:nvPr/>
        </p:nvPicPr>
        <p:blipFill rotWithShape="1">
          <a:blip r:embed="rId3">
            <a:alphaModFix amt="33000"/>
          </a:blip>
          <a:srcRect b="22171" l="1683" r="32750" t="6791"/>
          <a:stretch/>
        </p:blipFill>
        <p:spPr>
          <a:xfrm>
            <a:off x="5740920" y="0"/>
            <a:ext cx="6464880" cy="68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/>
          <p:nvPr/>
        </p:nvSpPr>
        <p:spPr>
          <a:xfrm>
            <a:off x="0" y="0"/>
            <a:ext cx="7390080" cy="68576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rgbClr val="FFFFFF"/>
              </a:gs>
              <a:gs pos="100000">
                <a:srgbClr val="FFFFFF"/>
              </a:gs>
            </a:gsLst>
            <a:lin ang="10800000" scaled="0"/>
          </a:gra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1"/>
          <p:cNvSpPr txBox="1"/>
          <p:nvPr>
            <p:ph type="title"/>
          </p:nvPr>
        </p:nvSpPr>
        <p:spPr>
          <a:xfrm>
            <a:off x="838080" y="365040"/>
            <a:ext cx="4072320" cy="109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3422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0" lang="en-US" sz="40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Things to Consider</a:t>
            </a:r>
            <a:endParaRPr b="0" sz="40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1"/>
          <p:cNvSpPr txBox="1"/>
          <p:nvPr>
            <p:ph idx="1" type="body"/>
          </p:nvPr>
        </p:nvSpPr>
        <p:spPr>
          <a:xfrm>
            <a:off x="838080" y="1471680"/>
            <a:ext cx="4573800" cy="4835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quality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accurate, relevant, complete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Representative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ensure the data is representative of all scenarios in your real-world problem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 ideally have a balanced distribution of all values and classes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Quantity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training a ML algorithm requires a lot of data, plus need extra for validation and evaluation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2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Split the Data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2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yellow stuffed toy with numbers on a table&#10;&#10;Description automatically generated" id="242" name="Google Shape;242;p12"/>
          <p:cNvPicPr preferRelativeResize="0"/>
          <p:nvPr/>
        </p:nvPicPr>
        <p:blipFill rotWithShape="1">
          <a:blip r:embed="rId3">
            <a:alphaModFix/>
          </a:blip>
          <a:srcRect b="0" l="0" r="0" t="303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/>
          <p:nvPr/>
        </p:nvSpPr>
        <p:spPr>
          <a:xfrm>
            <a:off x="87174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Split the Data: Basic Splits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1036080" y="2006640"/>
            <a:ext cx="10128600" cy="112392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D9D9D"/>
              </a:gs>
              <a:gs pos="50000">
                <a:srgbClr val="909090"/>
              </a:gs>
              <a:gs pos="100000">
                <a:srgbClr val="7B7B7B"/>
              </a:gs>
            </a:gsLst>
            <a:lin ang="5400000" scaled="0"/>
          </a:gra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Data</a:t>
            </a:r>
            <a:endParaRPr b="0" sz="3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1036080" y="3642120"/>
            <a:ext cx="6281640" cy="112392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sz="27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7317720" y="3642120"/>
            <a:ext cx="1923120" cy="112392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</a:t>
            </a:r>
            <a:endParaRPr b="0" sz="27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3"/>
          <p:cNvSpPr/>
          <p:nvPr/>
        </p:nvSpPr>
        <p:spPr>
          <a:xfrm>
            <a:off x="9241200" y="3642120"/>
            <a:ext cx="1923120" cy="1123920"/>
          </a:xfrm>
          <a:prstGeom prst="roundRect">
            <a:avLst>
              <a:gd fmla="val 16667" name="adj"/>
            </a:avLst>
          </a:prstGeom>
          <a:solidFill>
            <a:srgbClr val="4EA72E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sz="27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" name="Google Shape;253;p13"/>
          <p:cNvCxnSpPr/>
          <p:nvPr/>
        </p:nvCxnSpPr>
        <p:spPr>
          <a:xfrm>
            <a:off x="4114800" y="3138840"/>
            <a:ext cx="13320" cy="49680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4" name="Google Shape;254;p13"/>
          <p:cNvCxnSpPr/>
          <p:nvPr/>
        </p:nvCxnSpPr>
        <p:spPr>
          <a:xfrm>
            <a:off x="8277840" y="3148200"/>
            <a:ext cx="13320" cy="49644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55" name="Google Shape;255;p13"/>
          <p:cNvCxnSpPr/>
          <p:nvPr/>
        </p:nvCxnSpPr>
        <p:spPr>
          <a:xfrm>
            <a:off x="10201320" y="3129480"/>
            <a:ext cx="13320" cy="49680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6" name="Google Shape;256;p13"/>
          <p:cNvSpPr/>
          <p:nvPr/>
        </p:nvSpPr>
        <p:spPr>
          <a:xfrm>
            <a:off x="1040400" y="5474880"/>
            <a:ext cx="27957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Teach the model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/>
          <p:nvPr/>
        </p:nvSpPr>
        <p:spPr>
          <a:xfrm>
            <a:off x="4980600" y="5474880"/>
            <a:ext cx="3511080" cy="1919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 while training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 overfitting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Tune hyperparameters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13"/>
          <p:cNvCxnSpPr/>
          <p:nvPr/>
        </p:nvCxnSpPr>
        <p:spPr>
          <a:xfrm>
            <a:off x="1689120" y="4764960"/>
            <a:ext cx="4320" cy="6267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9" name="Google Shape;259;p13"/>
          <p:cNvSpPr/>
          <p:nvPr/>
        </p:nvSpPr>
        <p:spPr>
          <a:xfrm>
            <a:off x="8911440" y="5474880"/>
            <a:ext cx="309312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 evaluation of the model performance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p13"/>
          <p:cNvCxnSpPr/>
          <p:nvPr/>
        </p:nvCxnSpPr>
        <p:spPr>
          <a:xfrm>
            <a:off x="10210680" y="4764960"/>
            <a:ext cx="3960" cy="6267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1" name="Google Shape;261;p13"/>
          <p:cNvCxnSpPr/>
          <p:nvPr/>
        </p:nvCxnSpPr>
        <p:spPr>
          <a:xfrm flipH="1">
            <a:off x="6986880" y="4793400"/>
            <a:ext cx="664200" cy="65052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Split the Data: k-Fold Cross Validation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1073160" y="2638800"/>
            <a:ext cx="421848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6118920" y="1774440"/>
            <a:ext cx="835920" cy="57564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19050">
            <a:solidFill>
              <a:srgbClr val="4612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1909440" y="5649480"/>
            <a:ext cx="505476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1073160" y="5649480"/>
            <a:ext cx="835920" cy="57564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19050">
            <a:solidFill>
              <a:srgbClr val="4612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4"/>
          <p:cNvSpPr/>
          <p:nvPr/>
        </p:nvSpPr>
        <p:spPr>
          <a:xfrm>
            <a:off x="6137640" y="2638800"/>
            <a:ext cx="82656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4"/>
          <p:cNvSpPr/>
          <p:nvPr/>
        </p:nvSpPr>
        <p:spPr>
          <a:xfrm>
            <a:off x="1073160" y="1774440"/>
            <a:ext cx="5036400" cy="55728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4"/>
          <p:cNvSpPr/>
          <p:nvPr/>
        </p:nvSpPr>
        <p:spPr>
          <a:xfrm>
            <a:off x="1073160" y="3530880"/>
            <a:ext cx="336348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4"/>
          <p:cNvSpPr/>
          <p:nvPr/>
        </p:nvSpPr>
        <p:spPr>
          <a:xfrm>
            <a:off x="5263920" y="3530880"/>
            <a:ext cx="169092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4"/>
          <p:cNvSpPr/>
          <p:nvPr/>
        </p:nvSpPr>
        <p:spPr>
          <a:xfrm>
            <a:off x="1073160" y="4460040"/>
            <a:ext cx="257364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4"/>
          <p:cNvSpPr/>
          <p:nvPr/>
        </p:nvSpPr>
        <p:spPr>
          <a:xfrm>
            <a:off x="4492800" y="4460040"/>
            <a:ext cx="2462040" cy="575640"/>
          </a:xfrm>
          <a:prstGeom prst="roundRect">
            <a:avLst>
              <a:gd fmla="val 16667" name="adj"/>
            </a:avLst>
          </a:prstGeom>
          <a:solidFill>
            <a:srgbClr val="0F9ED5"/>
          </a:solidFill>
          <a:ln cap="flat" cmpd="sng" w="285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4"/>
          <p:cNvSpPr/>
          <p:nvPr/>
        </p:nvSpPr>
        <p:spPr>
          <a:xfrm>
            <a:off x="5292000" y="2638800"/>
            <a:ext cx="835920" cy="57564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19050">
            <a:solidFill>
              <a:srgbClr val="4612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4"/>
          <p:cNvSpPr/>
          <p:nvPr/>
        </p:nvSpPr>
        <p:spPr>
          <a:xfrm>
            <a:off x="4437000" y="3530880"/>
            <a:ext cx="835920" cy="57564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19050">
            <a:solidFill>
              <a:srgbClr val="4612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4"/>
          <p:cNvSpPr/>
          <p:nvPr/>
        </p:nvSpPr>
        <p:spPr>
          <a:xfrm>
            <a:off x="3647160" y="4460040"/>
            <a:ext cx="835920" cy="575640"/>
          </a:xfrm>
          <a:prstGeom prst="roundRect">
            <a:avLst>
              <a:gd fmla="val 16667" name="adj"/>
            </a:avLst>
          </a:prstGeom>
          <a:solidFill>
            <a:srgbClr val="A02B93"/>
          </a:solidFill>
          <a:ln cap="flat" cmpd="sng" w="19050">
            <a:solidFill>
              <a:srgbClr val="4612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4"/>
          <p:cNvSpPr/>
          <p:nvPr/>
        </p:nvSpPr>
        <p:spPr>
          <a:xfrm>
            <a:off x="209160" y="1872000"/>
            <a:ext cx="79128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 1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218160" y="2736360"/>
            <a:ext cx="79128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 2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4"/>
          <p:cNvSpPr/>
          <p:nvPr/>
        </p:nvSpPr>
        <p:spPr>
          <a:xfrm>
            <a:off x="209160" y="3628440"/>
            <a:ext cx="79128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 3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4"/>
          <p:cNvSpPr/>
          <p:nvPr/>
        </p:nvSpPr>
        <p:spPr>
          <a:xfrm>
            <a:off x="209160" y="4557600"/>
            <a:ext cx="79128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 4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4"/>
          <p:cNvSpPr/>
          <p:nvPr/>
        </p:nvSpPr>
        <p:spPr>
          <a:xfrm>
            <a:off x="209160" y="5747040"/>
            <a:ext cx="9216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 k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209160" y="5171040"/>
            <a:ext cx="79128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6" name="Google Shape;286;p14"/>
          <p:cNvCxnSpPr/>
          <p:nvPr/>
        </p:nvCxnSpPr>
        <p:spPr>
          <a:xfrm>
            <a:off x="6967440" y="2098080"/>
            <a:ext cx="278280" cy="39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7" name="Google Shape;287;p14"/>
          <p:cNvCxnSpPr/>
          <p:nvPr/>
        </p:nvCxnSpPr>
        <p:spPr>
          <a:xfrm>
            <a:off x="6948720" y="2971440"/>
            <a:ext cx="278640" cy="432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8" name="Google Shape;288;p14"/>
          <p:cNvCxnSpPr/>
          <p:nvPr/>
        </p:nvCxnSpPr>
        <p:spPr>
          <a:xfrm>
            <a:off x="6958080" y="3835800"/>
            <a:ext cx="278640" cy="39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9" name="Google Shape;289;p14"/>
          <p:cNvCxnSpPr/>
          <p:nvPr/>
        </p:nvCxnSpPr>
        <p:spPr>
          <a:xfrm>
            <a:off x="6958080" y="4764960"/>
            <a:ext cx="278640" cy="432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90" name="Google Shape;290;p14"/>
          <p:cNvCxnSpPr/>
          <p:nvPr/>
        </p:nvCxnSpPr>
        <p:spPr>
          <a:xfrm>
            <a:off x="6967440" y="5936040"/>
            <a:ext cx="278280" cy="39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1" name="Google Shape;291;p14"/>
          <p:cNvSpPr/>
          <p:nvPr/>
        </p:nvSpPr>
        <p:spPr>
          <a:xfrm>
            <a:off x="7187760" y="190908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1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7187760" y="366552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3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4"/>
          <p:cNvSpPr/>
          <p:nvPr/>
        </p:nvSpPr>
        <p:spPr>
          <a:xfrm>
            <a:off x="7187760" y="278280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2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4"/>
          <p:cNvSpPr/>
          <p:nvPr/>
        </p:nvSpPr>
        <p:spPr>
          <a:xfrm>
            <a:off x="7187760" y="574704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k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4"/>
          <p:cNvSpPr/>
          <p:nvPr/>
        </p:nvSpPr>
        <p:spPr>
          <a:xfrm>
            <a:off x="7187760" y="457632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4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4"/>
          <p:cNvSpPr/>
          <p:nvPr/>
        </p:nvSpPr>
        <p:spPr>
          <a:xfrm>
            <a:off x="8354160" y="1730160"/>
            <a:ext cx="396720" cy="449172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4"/>
          <p:cNvSpPr/>
          <p:nvPr/>
        </p:nvSpPr>
        <p:spPr>
          <a:xfrm>
            <a:off x="8758440" y="3674880"/>
            <a:ext cx="1283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Avg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4"/>
          <p:cNvSpPr/>
          <p:nvPr/>
        </p:nvSpPr>
        <p:spPr>
          <a:xfrm>
            <a:off x="9993960" y="2954520"/>
            <a:ext cx="1923120" cy="566640"/>
          </a:xfrm>
          <a:prstGeom prst="roundRect">
            <a:avLst>
              <a:gd fmla="val 16667" name="adj"/>
            </a:avLst>
          </a:prstGeom>
          <a:solidFill>
            <a:srgbClr val="4EA72E"/>
          </a:solidFill>
          <a:ln cap="flat" cmpd="sng" w="19050">
            <a:solidFill>
              <a:srgbClr val="22491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sz="20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9" name="Google Shape;299;p14"/>
          <p:cNvCxnSpPr/>
          <p:nvPr/>
        </p:nvCxnSpPr>
        <p:spPr>
          <a:xfrm flipH="1">
            <a:off x="10981080" y="3529080"/>
            <a:ext cx="10440" cy="738360"/>
          </a:xfrm>
          <a:prstGeom prst="straightConnector1">
            <a:avLst/>
          </a:prstGeom>
          <a:noFill/>
          <a:ln cap="flat" cmpd="sng" w="28575">
            <a:solidFill>
              <a:srgbClr val="A5A5A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00" name="Google Shape;300;p14"/>
          <p:cNvSpPr/>
          <p:nvPr/>
        </p:nvSpPr>
        <p:spPr>
          <a:xfrm>
            <a:off x="10328760" y="4297320"/>
            <a:ext cx="1283760" cy="1188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4"/>
          <p:cNvSpPr/>
          <p:nvPr/>
        </p:nvSpPr>
        <p:spPr>
          <a:xfrm>
            <a:off x="9994320" y="1825560"/>
            <a:ext cx="1924920" cy="1309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Important! The test set must be new and unseen by the model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5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5"/>
          <p:cNvSpPr txBox="1"/>
          <p:nvPr>
            <p:ph type="title"/>
          </p:nvPr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b="0" lang="en-US" sz="32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Train-Test Split with scikit-learn</a:t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 program&#10;&#10;Description automatically generated" id="308" name="Google Shape;30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20" y="1773000"/>
            <a:ext cx="10904760" cy="4197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6"/>
          <p:cNvSpPr txBox="1"/>
          <p:nvPr>
            <p:ph type="title"/>
          </p:nvPr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b="0" lang="en-US" sz="32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Train-Validation-Test Split with scikit-learn</a:t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 program&#10;&#10;Description automatically generated" id="315" name="Google Shape;3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840" y="1715400"/>
            <a:ext cx="7407720" cy="487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7"/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7"/>
          <p:cNvSpPr txBox="1"/>
          <p:nvPr>
            <p:ph type="title"/>
          </p:nvPr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"/>
              <a:buNone/>
            </a:pPr>
            <a:r>
              <a:rPr b="0" lang="en-US" sz="3200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k-Fold Validation with scikit-learn</a:t>
            </a:r>
            <a:endParaRPr b="0" sz="32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a computer program&#10;&#10;Description automatically generated" id="322" name="Google Shape;3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1840" y="1715400"/>
            <a:ext cx="7407720" cy="4875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Play"/>
              <a:buNone/>
            </a:pPr>
            <a:r>
              <a:rPr b="0" lang="en-US" sz="4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Split Data </a:t>
            </a:r>
            <a:br>
              <a:rPr lang="en-US" sz="4600"/>
            </a:br>
            <a:r>
              <a:rPr b="0" lang="en-US" sz="4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Example Code</a:t>
            </a:r>
            <a:endParaRPr b="0" sz="4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 txBox="1"/>
          <p:nvPr>
            <p:ph idx="1" type="body"/>
          </p:nvPr>
        </p:nvSpPr>
        <p:spPr>
          <a:xfrm>
            <a:off x="890280" y="4636080"/>
            <a:ext cx="3733560" cy="15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You can find a Python notebook with examples of splitting data in the </a:t>
            </a:r>
            <a:r>
              <a:rPr b="0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SplitData.ipynb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9"/>
          <p:cNvSpPr txBox="1"/>
          <p:nvPr>
            <p:ph type="title"/>
          </p:nvPr>
        </p:nvSpPr>
        <p:spPr>
          <a:xfrm>
            <a:off x="640080" y="325440"/>
            <a:ext cx="436824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Prepare the Data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9"/>
          <p:cNvSpPr/>
          <p:nvPr/>
        </p:nvSpPr>
        <p:spPr>
          <a:xfrm>
            <a:off x="640080" y="258696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9"/>
          <p:cNvSpPr txBox="1"/>
          <p:nvPr>
            <p:ph idx="1" type="body"/>
          </p:nvPr>
        </p:nvSpPr>
        <p:spPr>
          <a:xfrm>
            <a:off x="640080" y="3793320"/>
            <a:ext cx="3767760" cy="158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preparation typically constitutes </a:t>
            </a:r>
            <a:r>
              <a:rPr b="1" i="0" lang="en-US" sz="2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80% of the work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involved in modeling. 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9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9"/>
          <p:cNvSpPr/>
          <p:nvPr/>
        </p:nvSpPr>
        <p:spPr>
          <a:xfrm>
            <a:off x="8717400" y="665316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Andy Jeon, Ph.D.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in a suit&#10;&#10;Description automatically generated" id="141" name="Google Shape;14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0" y="2520"/>
            <a:ext cx="12273840" cy="685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Typical Data Preparation Tasks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20"/>
          <p:cNvSpPr txBox="1"/>
          <p:nvPr>
            <p:ph idx="1" type="body"/>
          </p:nvPr>
        </p:nvSpPr>
        <p:spPr>
          <a:xfrm>
            <a:off x="838080" y="2799000"/>
            <a:ext cx="10515240" cy="3694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Imputing missing values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 extraction (e.g., from text)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Feature engineering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Scaling variables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Encoding categorical variables (dummy coding)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Pivoting / transforming the shape of the 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20"/>
          <p:cNvSpPr/>
          <p:nvPr/>
        </p:nvSpPr>
        <p:spPr>
          <a:xfrm>
            <a:off x="838800" y="1578240"/>
            <a:ext cx="10038600" cy="137196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Basically, data preparation is performing anything necessary to clean, enrich, and make the data compatible with the algorithm.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 Preparation and Pipelines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1"/>
          <p:cNvGrpSpPr/>
          <p:nvPr/>
        </p:nvGrpSpPr>
        <p:grpSpPr>
          <a:xfrm>
            <a:off x="782280" y="2564640"/>
            <a:ext cx="10630800" cy="1963440"/>
            <a:chOff x="782280" y="2564640"/>
            <a:chExt cx="10630800" cy="1963440"/>
          </a:xfrm>
        </p:grpSpPr>
        <p:sp>
          <p:nvSpPr>
            <p:cNvPr id="355" name="Google Shape;355;p21"/>
            <p:cNvSpPr/>
            <p:nvPr/>
          </p:nvSpPr>
          <p:spPr>
            <a:xfrm>
              <a:off x="782280" y="3548520"/>
              <a:ext cx="88884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4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958040" y="3023640"/>
              <a:ext cx="7175880" cy="150444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7F7F7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4399200" y="2564640"/>
              <a:ext cx="2364840" cy="4568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4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Pipeline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3934080" y="3369600"/>
              <a:ext cx="1186200" cy="81936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F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Scaling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2139840" y="3369600"/>
              <a:ext cx="1340280" cy="81936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F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Imputation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1"/>
            <p:cNvSpPr/>
            <p:nvPr/>
          </p:nvSpPr>
          <p:spPr>
            <a:xfrm>
              <a:off x="5583240" y="3369600"/>
              <a:ext cx="1340280" cy="81936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0F9E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Feature Engineering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7512480" y="3369600"/>
              <a:ext cx="1340280" cy="81936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A02B9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8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9713880" y="3567600"/>
              <a:ext cx="1699200" cy="8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400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Predictions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3" name="Google Shape;363;p21"/>
            <p:cNvCxnSpPr/>
            <p:nvPr/>
          </p:nvCxnSpPr>
          <p:spPr>
            <a:xfrm flipH="1" rot="10800000">
              <a:off x="1596960" y="3780000"/>
              <a:ext cx="365040" cy="216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4" name="Google Shape;364;p21"/>
            <p:cNvCxnSpPr/>
            <p:nvPr/>
          </p:nvCxnSpPr>
          <p:spPr>
            <a:xfrm flipH="1" rot="10800000">
              <a:off x="3477960" y="3780000"/>
              <a:ext cx="461520" cy="216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5" name="Google Shape;365;p21"/>
            <p:cNvCxnSpPr/>
            <p:nvPr/>
          </p:nvCxnSpPr>
          <p:spPr>
            <a:xfrm flipH="1" rot="10800000">
              <a:off x="5117760" y="3780000"/>
              <a:ext cx="461520" cy="216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6" name="Google Shape;366;p21"/>
            <p:cNvCxnSpPr/>
            <p:nvPr/>
          </p:nvCxnSpPr>
          <p:spPr>
            <a:xfrm flipH="1" rot="10800000">
              <a:off x="6921360" y="3799080"/>
              <a:ext cx="596520" cy="252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67" name="Google Shape;367;p21"/>
            <p:cNvCxnSpPr/>
            <p:nvPr/>
          </p:nvCxnSpPr>
          <p:spPr>
            <a:xfrm flipH="1" rot="10800000">
              <a:off x="9130320" y="3799080"/>
              <a:ext cx="596520" cy="252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68" name="Google Shape;368;p21"/>
          <p:cNvSpPr/>
          <p:nvPr/>
        </p:nvSpPr>
        <p:spPr>
          <a:xfrm>
            <a:off x="3190680" y="6383520"/>
            <a:ext cx="4980600" cy="67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Here's the </a:t>
            </a:r>
            <a:r>
              <a:rPr b="0" lang="en-US" sz="18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scikit-learn pipeline documentation</a:t>
            </a: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2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2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Train the Model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22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wo robots standing on a desk&#10;&#10;Description automatically generated" id="376" name="Google Shape;376;p22"/>
          <p:cNvPicPr preferRelativeResize="0"/>
          <p:nvPr/>
        </p:nvPicPr>
        <p:blipFill rotWithShape="1">
          <a:blip r:embed="rId3">
            <a:alphaModFix/>
          </a:blip>
          <a:srcRect b="0" l="0" r="0" t="303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2"/>
          <p:cNvSpPr/>
          <p:nvPr/>
        </p:nvSpPr>
        <p:spPr>
          <a:xfrm>
            <a:off x="22590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 generated by Google Gemini.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3"/>
          <p:cNvSpPr txBox="1"/>
          <p:nvPr>
            <p:ph type="title"/>
          </p:nvPr>
        </p:nvSpPr>
        <p:spPr>
          <a:xfrm>
            <a:off x="639000" y="417600"/>
            <a:ext cx="10909440" cy="12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lay"/>
              <a:buNone/>
            </a:pPr>
            <a:r>
              <a:rPr b="0" lang="en-US" sz="6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First, Select the Model(s)</a:t>
            </a:r>
            <a:endParaRPr b="0" sz="6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3"/>
          <p:cNvSpPr/>
          <p:nvPr/>
        </p:nvSpPr>
        <p:spPr>
          <a:xfrm>
            <a:off x="3807720" y="1733400"/>
            <a:ext cx="4571640" cy="18000"/>
          </a:xfrm>
          <a:custGeom>
            <a:rect b="b" l="l" r="r" t="t"/>
            <a:pathLst>
              <a:path extrusionOk="0" fill="none" h="18288" w="457200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extrusionOk="0" h="18288" w="457200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1275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machine learning&#10;&#10;Description automatically generated" id="385" name="Google Shape;38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960" y="2172240"/>
            <a:ext cx="10246680" cy="426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Train the Model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24"/>
          <p:cNvSpPr txBox="1"/>
          <p:nvPr>
            <p:ph idx="1" type="body"/>
          </p:nvPr>
        </p:nvSpPr>
        <p:spPr>
          <a:xfrm>
            <a:off x="838080" y="3239280"/>
            <a:ext cx="5422680" cy="293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basic steps in scikit-learn: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440" lvl="0" marL="514440" marR="0" rtl="0" algn="l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the model object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440" lvl="0" marL="514440" marR="0" rtl="0" algn="l">
              <a:lnSpc>
                <a:spcPct val="100000"/>
              </a:lnSpc>
              <a:spcBef>
                <a:spcPts val="5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the data to the model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4"/>
          <p:cNvSpPr/>
          <p:nvPr/>
        </p:nvSpPr>
        <p:spPr>
          <a:xfrm>
            <a:off x="953280" y="1555560"/>
            <a:ext cx="4191480" cy="179892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Goal</a:t>
            </a: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minimize error between predictions and actual target values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3" name="Google Shape;3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0760" y="4313520"/>
            <a:ext cx="2824920" cy="39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920" y="5331600"/>
            <a:ext cx="1364400" cy="43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obot dog on a beach&#10;&#10;Description automatically generated" id="395" name="Google Shape;395;p24"/>
          <p:cNvPicPr preferRelativeResize="0"/>
          <p:nvPr/>
        </p:nvPicPr>
        <p:blipFill rotWithShape="1">
          <a:blip r:embed="rId5">
            <a:alphaModFix/>
          </a:blip>
          <a:srcRect b="2964" l="11852" r="2222" t="6905"/>
          <a:stretch/>
        </p:blipFill>
        <p:spPr>
          <a:xfrm>
            <a:off x="6819840" y="1221480"/>
            <a:ext cx="4198320" cy="440964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4"/>
          <p:cNvSpPr/>
          <p:nvPr/>
        </p:nvSpPr>
        <p:spPr>
          <a:xfrm>
            <a:off x="7475400" y="563184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 generated by Google Gemini.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Train the Model (in scikit-learn)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screen with text&#10;&#10;Description automatically generated" id="402" name="Google Shape;40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800" y="2322000"/>
            <a:ext cx="5938560" cy="15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5"/>
          <p:cNvSpPr/>
          <p:nvPr/>
        </p:nvSpPr>
        <p:spPr>
          <a:xfrm>
            <a:off x="997200" y="1706760"/>
            <a:ext cx="593496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lay"/>
              <a:buAutoNum type="arabicParenR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 linear regression model object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"/>
          <p:cNvSpPr/>
          <p:nvPr/>
        </p:nvSpPr>
        <p:spPr>
          <a:xfrm>
            <a:off x="997200" y="4536000"/>
            <a:ext cx="593496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lay"/>
              <a:buAutoNum type="arabicParenR" startAt="2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 the model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text&#10;&#10;Description automatically generated" id="405" name="Google Shape;40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800" y="5151240"/>
            <a:ext cx="3380760" cy="84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Validate the Model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robot holding a clipboard&#10;&#10;Description automatically generated" id="413" name="Google Shape;413;p26"/>
          <p:cNvPicPr preferRelativeResize="0"/>
          <p:nvPr/>
        </p:nvPicPr>
        <p:blipFill rotWithShape="1">
          <a:blip r:embed="rId3">
            <a:alphaModFix/>
          </a:blip>
          <a:srcRect b="0" l="0" r="0" t="303"/>
          <a:stretch/>
        </p:blipFill>
        <p:spPr>
          <a:xfrm>
            <a:off x="5311800" y="0"/>
            <a:ext cx="6878520" cy="6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26"/>
          <p:cNvSpPr/>
          <p:nvPr/>
        </p:nvSpPr>
        <p:spPr>
          <a:xfrm>
            <a:off x="87174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7"/>
          <p:cNvSpPr txBox="1"/>
          <p:nvPr>
            <p:ph idx="1" type="body"/>
          </p:nvPr>
        </p:nvSpPr>
        <p:spPr>
          <a:xfrm>
            <a:off x="559080" y="838440"/>
            <a:ext cx="5735880" cy="563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 has the following general objectives: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38" lvl="0" marL="228600" marR="0" rtl="0" algn="l">
              <a:lnSpc>
                <a:spcPct val="9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Prevent overfitting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38" lvl="0" marL="228600" marR="0" rtl="0" algn="l">
              <a:lnSpc>
                <a:spcPct val="90000"/>
              </a:lnSpc>
              <a:spcBef>
                <a:spcPts val="200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Verify the model's soundness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38" lvl="0" marL="228600" marR="0" rtl="0" algn="l">
              <a:lnSpc>
                <a:spcPct val="90000"/>
              </a:lnSpc>
              <a:spcBef>
                <a:spcPts val="200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 biases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38" lvl="0" marL="228600" marR="0" rtl="0" algn="l">
              <a:lnSpc>
                <a:spcPct val="90000"/>
              </a:lnSpc>
              <a:spcBef>
                <a:spcPts val="200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data leakage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38" lvl="0" marL="228600" marR="0" rtl="0" algn="l">
              <a:lnSpc>
                <a:spcPct val="90000"/>
              </a:lnSpc>
              <a:spcBef>
                <a:spcPts val="2002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Tune hyperparameters (e.g., learning rate)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2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7"/>
          <p:cNvSpPr/>
          <p:nvPr/>
        </p:nvSpPr>
        <p:spPr>
          <a:xfrm>
            <a:off x="6229080" y="0"/>
            <a:ext cx="5962320" cy="685764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7"/>
          <p:cNvSpPr/>
          <p:nvPr/>
        </p:nvSpPr>
        <p:spPr>
          <a:xfrm>
            <a:off x="87174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idx="4294967295"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Hyperparameters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8"/>
          <p:cNvSpPr txBox="1"/>
          <p:nvPr>
            <p:ph idx="4294967295" type="body"/>
          </p:nvPr>
        </p:nvSpPr>
        <p:spPr>
          <a:xfrm>
            <a:off x="839880" y="2473200"/>
            <a:ext cx="5157360" cy="823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 Learning Examples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8"/>
          <p:cNvSpPr txBox="1"/>
          <p:nvPr>
            <p:ph idx="4294967295" type="body"/>
          </p:nvPr>
        </p:nvSpPr>
        <p:spPr>
          <a:xfrm>
            <a:off x="839880" y="3297240"/>
            <a:ext cx="5157360" cy="289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rate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Learning rate decay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 size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 epochs (training cycles)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Regularization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 txBox="1"/>
          <p:nvPr>
            <p:ph idx="4294967295" type="body"/>
          </p:nvPr>
        </p:nvSpPr>
        <p:spPr>
          <a:xfrm>
            <a:off x="6172200" y="2473200"/>
            <a:ext cx="5182920" cy="823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Forest Examples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8"/>
          <p:cNvSpPr txBox="1"/>
          <p:nvPr>
            <p:ph idx="4294967295" type="body"/>
          </p:nvPr>
        </p:nvSpPr>
        <p:spPr>
          <a:xfrm>
            <a:off x="6172200" y="3297240"/>
            <a:ext cx="5182920" cy="289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trees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tree depth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 features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Split criterion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of processes to use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8"/>
          <p:cNvSpPr/>
          <p:nvPr/>
        </p:nvSpPr>
        <p:spPr>
          <a:xfrm>
            <a:off x="857880" y="1517760"/>
            <a:ext cx="10445760" cy="82260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configuration variables that are not adjusted during training which affect the learning process of the model algorithm.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9"/>
          <p:cNvSpPr/>
          <p:nvPr/>
        </p:nvSpPr>
        <p:spPr>
          <a:xfrm>
            <a:off x="6095880" y="0"/>
            <a:ext cx="6095520" cy="6857640"/>
          </a:xfrm>
          <a:custGeom>
            <a:rect b="b" l="l" r="r" t="t"/>
            <a:pathLst>
              <a:path extrusionOk="0" h="6858000" w="6095999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9"/>
          <p:cNvSpPr txBox="1"/>
          <p:nvPr>
            <p:ph type="title"/>
          </p:nvPr>
        </p:nvSpPr>
        <p:spPr>
          <a:xfrm>
            <a:off x="664920" y="5336640"/>
            <a:ext cx="7033320" cy="891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Play"/>
              <a:buNone/>
            </a:pPr>
            <a:r>
              <a:rPr b="0" lang="en-US" sz="4800" strike="noStrike">
                <a:solidFill>
                  <a:srgbClr val="262626"/>
                </a:solidFill>
                <a:latin typeface="Play"/>
                <a:ea typeface="Play"/>
                <a:cs typeface="Play"/>
                <a:sym typeface="Play"/>
              </a:rPr>
              <a:t>Avoid Data Leakage</a:t>
            </a: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6167880" y="660096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aint bucket with paint coming out of it&#10;&#10;Description automatically generated" id="442" name="Google Shape;442;p29"/>
          <p:cNvPicPr preferRelativeResize="0"/>
          <p:nvPr/>
        </p:nvPicPr>
        <p:blipFill rotWithShape="1">
          <a:blip r:embed="rId4">
            <a:alphaModFix/>
          </a:blip>
          <a:srcRect b="12273" l="0" r="0" t="4111"/>
          <a:stretch/>
        </p:blipFill>
        <p:spPr>
          <a:xfrm>
            <a:off x="-5400" y="0"/>
            <a:ext cx="6169320" cy="515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"/>
          <p:cNvSpPr txBox="1"/>
          <p:nvPr>
            <p:ph type="title"/>
          </p:nvPr>
        </p:nvSpPr>
        <p:spPr>
          <a:xfrm>
            <a:off x="676080" y="325440"/>
            <a:ext cx="4332240" cy="15980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6604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Matt Pickard, Ph.D.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"/>
          <p:cNvSpPr/>
          <p:nvPr/>
        </p:nvSpPr>
        <p:spPr>
          <a:xfrm>
            <a:off x="640080" y="258696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 txBox="1"/>
          <p:nvPr>
            <p:ph idx="1" type="body"/>
          </p:nvPr>
        </p:nvSpPr>
        <p:spPr>
          <a:xfrm>
            <a:off x="640080" y="2872800"/>
            <a:ext cx="4243320" cy="33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7478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Brigham Young University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7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Char char="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2002 BS Computer Engineering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7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Char char="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2008 MBA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University of Arizona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17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Char char="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2012 PhD MIS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Married, father of four girls, loves nature, woodworking, and reading.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"/>
          <p:cNvSpPr/>
          <p:nvPr/>
        </p:nvSpPr>
        <p:spPr>
          <a:xfrm>
            <a:off x="678240" y="1883880"/>
            <a:ext cx="3821760" cy="639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Associate Professor of Data and Analytics @ NIU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"/>
          <p:cNvSpPr txBox="1"/>
          <p:nvPr>
            <p:ph idx="4294967295" type="title"/>
          </p:nvPr>
        </p:nvSpPr>
        <p:spPr>
          <a:xfrm>
            <a:off x="839880" y="857520"/>
            <a:ext cx="4725720" cy="134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 Leakage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0"/>
          <p:cNvSpPr txBox="1"/>
          <p:nvPr>
            <p:ph idx="4294967295" type="body"/>
          </p:nvPr>
        </p:nvSpPr>
        <p:spPr>
          <a:xfrm>
            <a:off x="839880" y="2119320"/>
            <a:ext cx="4723200" cy="407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Occurs when the data with which you are training the model contains information about what you are trying to predict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0"/>
          <p:cNvSpPr txBox="1"/>
          <p:nvPr>
            <p:ph idx="4294967295" type="body"/>
          </p:nvPr>
        </p:nvSpPr>
        <p:spPr>
          <a:xfrm>
            <a:off x="6095160" y="317520"/>
            <a:ext cx="5722920" cy="617076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199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 a "fraud flag" to predict a fraudulent transaction (transactions are not "flagged" until after they occur and are investigated)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 "cancelation date" to predict customer churn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  filenames (e.g., "cat1.jpg" or "dog3.jpg") to predict the presence of an animal in the image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 Leakage: Consequences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1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Poor Generalization to New Data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Validation performance is falsely optimistic, performance on new data is poor.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Unreliable Predictions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results in misguided and potential costly, poor decisions.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Delayed Detection of Poor Model Performance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 "believe" you have a good model based on good validation and test results, but meanwhile your model is performing poorly in a real-world production environment.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 Leakage: Common Causes &amp; Solutions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1" name="Google Shape;461;p32"/>
          <p:cNvGraphicFramePr/>
          <p:nvPr/>
        </p:nvGraphicFramePr>
        <p:xfrm>
          <a:off x="455400" y="182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2849400"/>
                <a:gridCol w="2849400"/>
                <a:gridCol w="2849400"/>
                <a:gridCol w="2849400"/>
              </a:tblGrid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Target Leakage (Leaking Predictors)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90000"/>
                        </a:lnSpc>
                        <a:spcBef>
                          <a:spcPts val="1001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Including training data that won't be available at the time of prediction.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Using a 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cancelation date 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 predict customer churn.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 not use variables for training that will not be available at the time of prediction.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Train-Test Contamination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Information from the test or validation set indirectly influences the model during training.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Scaling variables using the entire dataset before splitting out the train and test sets. (Scaling factors contain information from test set.)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Split out a test set that remains 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separate until the model is trained and ready for evaluation.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Data Leakage: Common Causes &amp; Solutions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67" name="Google Shape;467;p33"/>
          <p:cNvGraphicFramePr/>
          <p:nvPr/>
        </p:nvGraphicFramePr>
        <p:xfrm>
          <a:off x="455400" y="18212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2849400"/>
                <a:gridCol w="2849400"/>
                <a:gridCol w="2849400"/>
                <a:gridCol w="2849400"/>
              </a:tblGrid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Example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Time-Dependent Leakage (Time-series specific)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Using future time-series data to predict past events.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Randomly shuffling stock price data by date, then splitting into train and test. (Not all test samples occur before the train samples.) 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Ensure that all data in the validation or test sets occurs after data in the train set.</a:t>
                      </a:r>
                      <a:endParaRPr b="0" sz="20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>
                        <a:alpha val="20000"/>
                      </a:srgbClr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 Engineering Bias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Engineering features with variables that are highly correlated with the target variable.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Generating 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profit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from 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revenue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and 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variables, then using 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revenue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and 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cost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to predict </a:t>
                      </a:r>
                      <a:r>
                        <a:rPr b="0" i="1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profit</a:t>
                      </a: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0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Ensure that predictor variables are not highly correlated with the target variable.</a:t>
                      </a:r>
                      <a:endParaRPr b="0" sz="20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4"/>
          <p:cNvSpPr txBox="1"/>
          <p:nvPr>
            <p:ph type="title"/>
          </p:nvPr>
        </p:nvSpPr>
        <p:spPr>
          <a:xfrm>
            <a:off x="640080" y="325440"/>
            <a:ext cx="436824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Play"/>
              <a:buNone/>
            </a:pPr>
            <a:r>
              <a:rPr b="0" lang="en-US" sz="48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Evaluate the Model</a:t>
            </a: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4"/>
          <p:cNvSpPr/>
          <p:nvPr/>
        </p:nvSpPr>
        <p:spPr>
          <a:xfrm>
            <a:off x="640080" y="258696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4"/>
          <p:cNvSpPr txBox="1"/>
          <p:nvPr>
            <p:ph idx="1" type="body"/>
          </p:nvPr>
        </p:nvSpPr>
        <p:spPr>
          <a:xfrm>
            <a:off x="640080" y="2872800"/>
            <a:ext cx="4243320" cy="33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primary goal of evaluating a model is to assess its performance and ability to generalize to unseen data.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87174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SOURCE: Image generated by Google Gemini.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/>
          <p:nvPr/>
        </p:nvSpPr>
        <p:spPr>
          <a:xfrm>
            <a:off x="0" y="0"/>
            <a:ext cx="12191760" cy="6856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 txBox="1"/>
          <p:nvPr>
            <p:ph type="title"/>
          </p:nvPr>
        </p:nvSpPr>
        <p:spPr>
          <a:xfrm>
            <a:off x="589680" y="856080"/>
            <a:ext cx="4560120" cy="1127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Play"/>
              <a:buNone/>
            </a:pPr>
            <a:r>
              <a:rPr b="0" lang="en-US" sz="37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What is Performance?</a:t>
            </a:r>
            <a:endParaRPr b="0" sz="37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4" name="Google Shape;484;p35"/>
          <p:cNvGrpSpPr/>
          <p:nvPr/>
        </p:nvGrpSpPr>
        <p:grpSpPr>
          <a:xfrm>
            <a:off x="0" y="1083600"/>
            <a:ext cx="354960" cy="673200"/>
            <a:chOff x="0" y="1083600"/>
            <a:chExt cx="354960" cy="673200"/>
          </a:xfrm>
        </p:grpSpPr>
        <p:sp>
          <p:nvSpPr>
            <p:cNvPr id="485" name="Google Shape;485;p35"/>
            <p:cNvSpPr/>
            <p:nvPr/>
          </p:nvSpPr>
          <p:spPr>
            <a:xfrm>
              <a:off x="0" y="1083600"/>
              <a:ext cx="87120" cy="673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159480" y="1083600"/>
              <a:ext cx="195480" cy="673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35"/>
          <p:cNvSpPr/>
          <p:nvPr/>
        </p:nvSpPr>
        <p:spPr>
          <a:xfrm flipH="1">
            <a:off x="664200" y="2090520"/>
            <a:ext cx="4297320" cy="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 txBox="1"/>
          <p:nvPr>
            <p:ph idx="1" type="body"/>
          </p:nvPr>
        </p:nvSpPr>
        <p:spPr>
          <a:xfrm>
            <a:off x="590760" y="2368080"/>
            <a:ext cx="4559040" cy="3330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 (lack of error)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Interpretability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Fairness (lack of bias)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 flipH="1">
            <a:off x="10697760" y="0"/>
            <a:ext cx="1494000" cy="68576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5685840" y="513720"/>
            <a:ext cx="6009120" cy="583416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680" rotWithShape="0" algn="t" dir="5400000" dist="127080">
              <a:srgbClr val="000000">
                <a:alpha val="14901"/>
              </a:srgbClr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peedometer with colorful gauges&#10;&#10;Description automatically generated" id="491" name="Google Shape;491;p35"/>
          <p:cNvPicPr preferRelativeResize="0"/>
          <p:nvPr/>
        </p:nvPicPr>
        <p:blipFill rotWithShape="1">
          <a:blip r:embed="rId3">
            <a:alphaModFix/>
          </a:blip>
          <a:srcRect b="3063" l="0" r="4" t="0"/>
          <a:stretch/>
        </p:blipFill>
        <p:spPr>
          <a:xfrm>
            <a:off x="5977800" y="799200"/>
            <a:ext cx="5425200" cy="525888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5"/>
          <p:cNvSpPr/>
          <p:nvPr/>
        </p:nvSpPr>
        <p:spPr>
          <a:xfrm>
            <a:off x="662040" y="5975280"/>
            <a:ext cx="2674440" cy="63972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We'll focus on accuracy.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5"/>
          <p:cNvSpPr/>
          <p:nvPr/>
        </p:nvSpPr>
        <p:spPr>
          <a:xfrm>
            <a:off x="7079040" y="608904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19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SOURCE: Images generated by Google Gemini.</a:t>
            </a:r>
            <a:endParaRPr b="0" sz="1119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 txBox="1"/>
          <p:nvPr>
            <p:ph idx="4294967295"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Evaluation of Regression </a:t>
            </a:r>
            <a:br>
              <a:rPr b="0" i="0" lang="en-US" sz="6000" u="none" cap="none" strike="noStrike"/>
            </a:br>
            <a:r>
              <a:rPr b="0" i="0" lang="en-US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Models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6"/>
          <p:cNvSpPr txBox="1"/>
          <p:nvPr>
            <p:ph idx="4294967295"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a function&#10;&#10;Description automatically generated" id="504" name="Google Shape;504;p37"/>
          <p:cNvPicPr preferRelativeResize="0"/>
          <p:nvPr/>
        </p:nvPicPr>
        <p:blipFill rotWithShape="1">
          <a:blip r:embed="rId3">
            <a:alphaModFix/>
          </a:blip>
          <a:srcRect b="22825" l="-37" r="0" t="189"/>
          <a:stretch/>
        </p:blipFill>
        <p:spPr>
          <a:xfrm>
            <a:off x="5849280" y="1650960"/>
            <a:ext cx="6217920" cy="479268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What is Error in Regression?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7"/>
          <p:cNvSpPr/>
          <p:nvPr/>
        </p:nvSpPr>
        <p:spPr>
          <a:xfrm>
            <a:off x="7160040" y="6444000"/>
            <a:ext cx="511164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https://miro.medium.com/v2/format:webp/0*ni7b6FKU2OTTAtyL.png</a:t>
            </a:r>
            <a:endParaRPr b="0" sz="1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7"/>
          <p:cNvSpPr/>
          <p:nvPr/>
        </p:nvSpPr>
        <p:spPr>
          <a:xfrm>
            <a:off x="8362440" y="2263320"/>
            <a:ext cx="84384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7"/>
          <p:cNvSpPr/>
          <p:nvPr/>
        </p:nvSpPr>
        <p:spPr>
          <a:xfrm>
            <a:off x="9636480" y="2367360"/>
            <a:ext cx="139680" cy="12492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9" name="Google Shape;509;p37"/>
          <p:cNvCxnSpPr/>
          <p:nvPr/>
        </p:nvCxnSpPr>
        <p:spPr>
          <a:xfrm>
            <a:off x="9110160" y="2472120"/>
            <a:ext cx="495720" cy="510840"/>
          </a:xfrm>
          <a:prstGeom prst="straightConnector1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0" name="Google Shape;510;p37"/>
          <p:cNvSpPr/>
          <p:nvPr/>
        </p:nvSpPr>
        <p:spPr>
          <a:xfrm>
            <a:off x="735480" y="2674800"/>
            <a:ext cx="501120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Also called “residuals”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7"/>
          <p:cNvSpPr/>
          <p:nvPr/>
        </p:nvSpPr>
        <p:spPr>
          <a:xfrm>
            <a:off x="762840" y="2021400"/>
            <a:ext cx="4148640" cy="36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7"/>
          <p:cNvSpPr/>
          <p:nvPr/>
        </p:nvSpPr>
        <p:spPr>
          <a:xfrm>
            <a:off x="762840" y="3375000"/>
            <a:ext cx="501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Three main error calculations: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Squared Error (MSE)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Mean Squared Error (RMSE)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3080" lvl="0" marL="3430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Mean Absolute Error (MAE)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 Error Metrics: Mean Squared Error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 txBox="1"/>
          <p:nvPr>
            <p:ph idx="1" type="body"/>
          </p:nvPr>
        </p:nvSpPr>
        <p:spPr>
          <a:xfrm>
            <a:off x="838080" y="1825560"/>
            <a:ext cx="56318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Penalizes larger errors more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sensitive to outliers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Squared units are difficult to interpret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/>
          <p:nvPr/>
        </p:nvSpPr>
        <p:spPr>
          <a:xfrm>
            <a:off x="6470640" y="2420640"/>
            <a:ext cx="4912560" cy="100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838080" y="4607280"/>
            <a:ext cx="10812240" cy="155268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Inventory Forecasting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inventory forecasting errors are generally acceptable, but large over- or under-predictions can lead to expensive inventory excesses or shortages issues. MSE penalizes large errors, but it’s difficult to interpret.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 Error Metrics: </a:t>
            </a:r>
            <a:br>
              <a:rPr lang="en-US" sz="4400"/>
            </a:b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Root Mean Squared Error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9"/>
          <p:cNvSpPr txBox="1"/>
          <p:nvPr>
            <p:ph idx="1" type="body"/>
          </p:nvPr>
        </p:nvSpPr>
        <p:spPr>
          <a:xfrm>
            <a:off x="838080" y="1988280"/>
            <a:ext cx="47408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Penalizes larger errors more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sensitive to outliers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 to interpret—same units as original data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9"/>
          <p:cNvSpPr/>
          <p:nvPr/>
        </p:nvSpPr>
        <p:spPr>
          <a:xfrm>
            <a:off x="838080" y="4627800"/>
            <a:ext cx="11170080" cy="191844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Inventory Forecasting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inventory forecasting errors are generally acceptable, but large over- or under-predictions can lead to expensive inventory excesses or shortages issues. RMSE penalizes large errors, plus it’s easy to interpret as “average inventory deviation”.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9"/>
          <p:cNvSpPr/>
          <p:nvPr/>
        </p:nvSpPr>
        <p:spPr>
          <a:xfrm>
            <a:off x="5909760" y="2491920"/>
            <a:ext cx="5300280" cy="1090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Some Questions 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you currently working on a project involving AI or machine learning?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tools do you use to implement AI solutions?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Have you created solutions in Scikit-learn, Tensorflow, or a similar framework (e.g., PyTorch, Keras)?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extensively and often do you code in Python?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 Error Metrics: </a:t>
            </a:r>
            <a:br>
              <a:rPr lang="en-US" sz="4400"/>
            </a:b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Mean Absolute Error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40"/>
          <p:cNvSpPr txBox="1"/>
          <p:nvPr>
            <p:ph idx="1" type="body"/>
          </p:nvPr>
        </p:nvSpPr>
        <p:spPr>
          <a:xfrm>
            <a:off x="838080" y="1988280"/>
            <a:ext cx="446976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 to Outliers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interpret—same units as original data</a:t>
            </a:r>
            <a:endParaRPr b="0" i="0" sz="2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0"/>
          <p:cNvSpPr/>
          <p:nvPr/>
        </p:nvSpPr>
        <p:spPr>
          <a:xfrm>
            <a:off x="838080" y="4692600"/>
            <a:ext cx="11039760" cy="1918440"/>
          </a:xfrm>
          <a:prstGeom prst="rect">
            <a:avLst/>
          </a:prstGeom>
          <a:noFill/>
          <a:ln cap="flat" cmpd="sng" w="9525">
            <a:solidFill>
              <a:srgbClr val="4892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Predicting House Prices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predicting housing prices, MAE is often favored. A MAE of $10,000 means, on average, your predictions are off by $10,000. This is easy for clients to understand. Also, expensive mansions don’t skew MAE as much as they would with MSE/RMSE.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0"/>
          <p:cNvSpPr/>
          <p:nvPr/>
        </p:nvSpPr>
        <p:spPr>
          <a:xfrm>
            <a:off x="5796360" y="2385360"/>
            <a:ext cx="5329800" cy="8445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 Error Metric Guidelines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2" name="Google Shape;542;p41"/>
          <p:cNvGraphicFramePr/>
          <p:nvPr/>
        </p:nvGraphicFramePr>
        <p:xfrm>
          <a:off x="945360" y="19933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6055200"/>
                <a:gridCol w="2603150"/>
              </a:tblGrid>
              <a:tr h="37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Situation</a:t>
                      </a:r>
                      <a:endParaRPr b="0" sz="2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Metric to Use</a:t>
                      </a:r>
                      <a:endParaRPr b="0" sz="2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37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Outliers are a major concern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MAE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</a:tr>
              <a:tr h="37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Want to penalize larger errors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MSE or RMSE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37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Need ease of interpretation (same unit as data)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RMSE or MAE</a:t>
                      </a:r>
                      <a:endParaRPr b="0" sz="2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CACA"/>
                    </a:solidFill>
                  </a:tcPr>
                </a:tc>
              </a:tr>
            </a:tbl>
          </a:graphicData>
        </a:graphic>
      </p:graphicFrame>
      <p:sp>
        <p:nvSpPr>
          <p:cNvPr id="543" name="Google Shape;543;p41"/>
          <p:cNvSpPr/>
          <p:nvPr/>
        </p:nvSpPr>
        <p:spPr>
          <a:xfrm>
            <a:off x="945360" y="5122080"/>
            <a:ext cx="881064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These metrics are most useful in relation to a reference value. For example, if you fit three different types of regression models, the “best” model would have the lowest MAE.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General Steps for Model Evaluation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2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440" lvl="0" marL="514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predictions from the test set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Remember! You have the labels (i.e. “actual” values) in the test set.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44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the metrics using the actual and predicted values.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Frameworks like scikit-learn usually have predefined methods to calculate various metrics (like MSE). For example,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9120" y="2971800"/>
            <a:ext cx="4133520" cy="63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09120" y="5634720"/>
            <a:ext cx="5721120" cy="5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 Model Evaluation (in scikit-learn)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3"/>
          <p:cNvSpPr txBox="1"/>
          <p:nvPr>
            <p:ph idx="1" type="body"/>
          </p:nvPr>
        </p:nvSpPr>
        <p:spPr>
          <a:xfrm>
            <a:off x="838080" y="1532160"/>
            <a:ext cx="10515240" cy="4644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440" lvl="0" marL="514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the regression model object to predict the test values.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440" lvl="0" marL="51444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ay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Calculate the desired metrics.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280" y="4107600"/>
            <a:ext cx="4780800" cy="2504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ackground with white text&#10;&#10;Description automatically generated" id="559" name="Google Shape;55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6880" y="2061720"/>
            <a:ext cx="4012200" cy="992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4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Play"/>
              <a:buNone/>
            </a:pPr>
            <a:r>
              <a:rPr b="0" lang="en-US" sz="4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Regression </a:t>
            </a:r>
            <a:br>
              <a:rPr lang="en-US" sz="4600"/>
            </a:br>
            <a:r>
              <a:rPr b="0" lang="en-US" sz="4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Example Code</a:t>
            </a:r>
            <a:endParaRPr b="0" sz="4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44"/>
          <p:cNvSpPr txBox="1"/>
          <p:nvPr>
            <p:ph idx="1" type="body"/>
          </p:nvPr>
        </p:nvSpPr>
        <p:spPr>
          <a:xfrm>
            <a:off x="890280" y="4636080"/>
            <a:ext cx="3733560" cy="15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TrainEvaluationModel – Regression.ipynb</a:t>
            </a: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demonstrates the model building and evaluation process for a regression model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4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4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idx="4294967295"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Evaluation of Classification Models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5"/>
          <p:cNvSpPr txBox="1"/>
          <p:nvPr>
            <p:ph idx="4294967295"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57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Confusion Matrix — Define error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0" name="Google Shape;580;p46"/>
          <p:cNvGraphicFramePr/>
          <p:nvPr/>
        </p:nvGraphicFramePr>
        <p:xfrm>
          <a:off x="2489040" y="24994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2514600"/>
                <a:gridCol w="25146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24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2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rgbClr val="C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 II Error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600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 strike="noStrike">
                          <a:solidFill>
                            <a:srgbClr val="C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Type I Error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24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24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2CF"/>
                    </a:solidFill>
                  </a:tcPr>
                </a:tc>
              </a:tr>
            </a:tbl>
          </a:graphicData>
        </a:graphic>
      </p:graphicFrame>
      <p:sp>
        <p:nvSpPr>
          <p:cNvPr id="581" name="Google Shape;581;p46"/>
          <p:cNvSpPr/>
          <p:nvPr/>
        </p:nvSpPr>
        <p:spPr>
          <a:xfrm>
            <a:off x="5532840" y="1824480"/>
            <a:ext cx="212148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6"/>
          <p:cNvSpPr/>
          <p:nvPr/>
        </p:nvSpPr>
        <p:spPr>
          <a:xfrm rot="5400000">
            <a:off x="6497280" y="513360"/>
            <a:ext cx="174240" cy="384012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6"/>
          <p:cNvSpPr/>
          <p:nvPr/>
        </p:nvSpPr>
        <p:spPr>
          <a:xfrm rot="-5400000">
            <a:off x="1060200" y="4356720"/>
            <a:ext cx="2121480" cy="518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2387160" y="3668400"/>
            <a:ext cx="214920" cy="18792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Accuracy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90" name="Google Shape;590;p47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8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</a:tbl>
          </a:graphicData>
        </a:graphic>
      </p:graphicFrame>
      <p:sp>
        <p:nvSpPr>
          <p:cNvPr id="591" name="Google Shape;591;p47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7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7"/>
          <p:cNvSpPr/>
          <p:nvPr/>
        </p:nvSpPr>
        <p:spPr>
          <a:xfrm rot="-5400000">
            <a:off x="5258520" y="366840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7"/>
          <p:cNvSpPr/>
          <p:nvPr/>
        </p:nvSpPr>
        <p:spPr>
          <a:xfrm>
            <a:off x="6585480" y="3153960"/>
            <a:ext cx="264600" cy="151668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8658720" y="5657760"/>
            <a:ext cx="2830680" cy="697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7"/>
          <p:cNvSpPr/>
          <p:nvPr/>
        </p:nvSpPr>
        <p:spPr>
          <a:xfrm>
            <a:off x="838080" y="1820880"/>
            <a:ext cx="4401000" cy="821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 of all the predictions, how many were correct?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7"/>
          <p:cNvSpPr/>
          <p:nvPr/>
        </p:nvSpPr>
        <p:spPr>
          <a:xfrm>
            <a:off x="838080" y="2923200"/>
            <a:ext cx="440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“Success Rate”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Imbalanced Data and Base Rate - Fraud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8"/>
          <p:cNvSpPr txBox="1"/>
          <p:nvPr>
            <p:ph idx="1" type="body"/>
          </p:nvPr>
        </p:nvSpPr>
        <p:spPr>
          <a:xfrm>
            <a:off x="838080" y="1825560"/>
            <a:ext cx="4867200" cy="46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6763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100 (base rate = 1%) transactions are fraudulent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all transactions are “valid” = 99 TP + 1 FN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That’s 99% accurate!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ignores the cost of lost customers.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05" name="Google Shape;605;p48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Fraud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Fraud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$10k to fix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$50k = lost customer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Valid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$500 to investigate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6" name="Google Shape;606;p48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8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8"/>
          <p:cNvSpPr/>
          <p:nvPr/>
        </p:nvSpPr>
        <p:spPr>
          <a:xfrm rot="-5400000">
            <a:off x="5258520" y="377316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8"/>
          <p:cNvSpPr/>
          <p:nvPr/>
        </p:nvSpPr>
        <p:spPr>
          <a:xfrm>
            <a:off x="6552360" y="3091680"/>
            <a:ext cx="272160" cy="181908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Imbalanced Data and Base Rate - Terrorist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9"/>
          <p:cNvSpPr txBox="1"/>
          <p:nvPr>
            <p:ph idx="1" type="body"/>
          </p:nvPr>
        </p:nvSpPr>
        <p:spPr>
          <a:xfrm>
            <a:off x="838080" y="1825560"/>
            <a:ext cx="4917600" cy="46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1053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out of 1,000,000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(base rate = 0.0001%)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Border crossings are terrorists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 all individuals are “terrorists” = 999,999 TP + 1 FN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That’s 99.9999% accurate!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C00000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What’s the cost of a terrorist attack? 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17" name="Google Shape;617;p49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endParaRPr b="0" sz="1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(FN)</a:t>
                      </a:r>
                      <a:endParaRPr b="0" sz="1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18" name="Google Shape;618;p49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9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9"/>
          <p:cNvSpPr/>
          <p:nvPr/>
        </p:nvSpPr>
        <p:spPr>
          <a:xfrm rot="-5400000">
            <a:off x="5258520" y="377316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9"/>
          <p:cNvSpPr/>
          <p:nvPr/>
        </p:nvSpPr>
        <p:spPr>
          <a:xfrm>
            <a:off x="6552360" y="3091680"/>
            <a:ext cx="272160" cy="181908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"/>
          <p:cNvSpPr txBox="1"/>
          <p:nvPr>
            <p:ph type="title"/>
          </p:nvPr>
        </p:nvSpPr>
        <p:spPr>
          <a:xfrm>
            <a:off x="804600" y="579960"/>
            <a:ext cx="4977720" cy="1453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"/>
              <a:buNone/>
            </a:pPr>
            <a:r>
              <a:rPr b="1" lang="en-US" sz="3600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rPr>
              <a:t>Agenda</a:t>
            </a:r>
            <a:endParaRPr b="0" sz="3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804600" y="1910520"/>
            <a:ext cx="4977360" cy="415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8906" lnSpcReduction="10000"/>
          </a:bodyPr>
          <a:lstStyle/>
          <a:p>
            <a:pPr indent="-228662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84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AI Taxonomy—Overview of AI Models and Tasks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62" lvl="0" marL="228600" marR="0" rtl="0" algn="l">
              <a:lnSpc>
                <a:spcPct val="100000"/>
              </a:lnSpc>
              <a:spcBef>
                <a:spcPts val="2002"/>
              </a:spcBef>
              <a:spcAft>
                <a:spcPts val="0"/>
              </a:spcAft>
              <a:buClr>
                <a:srgbClr val="0E284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Creation and Validation Process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62" lvl="0" marL="228600" marR="0" rtl="0" algn="l">
              <a:lnSpc>
                <a:spcPct val="100000"/>
              </a:lnSpc>
              <a:spcBef>
                <a:spcPts val="2002"/>
              </a:spcBef>
              <a:spcAft>
                <a:spcPts val="0"/>
              </a:spcAft>
              <a:buClr>
                <a:srgbClr val="0E284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Deep Learning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62" lvl="0" marL="228600" marR="0" rtl="0" algn="l">
              <a:lnSpc>
                <a:spcPct val="100000"/>
              </a:lnSpc>
              <a:spcBef>
                <a:spcPts val="2002"/>
              </a:spcBef>
              <a:spcAft>
                <a:spcPts val="0"/>
              </a:spcAft>
              <a:buClr>
                <a:srgbClr val="0E2841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Generative AI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>
            <a:off x="6369840" y="0"/>
            <a:ext cx="5821920" cy="6684840"/>
            <a:chOff x="6369840" y="0"/>
            <a:chExt cx="5821920" cy="6684840"/>
          </a:xfrm>
        </p:grpSpPr>
        <p:sp>
          <p:nvSpPr>
            <p:cNvPr id="167" name="Google Shape;167;p5"/>
            <p:cNvSpPr/>
            <p:nvPr/>
          </p:nvSpPr>
          <p:spPr>
            <a:xfrm>
              <a:off x="6369840" y="0"/>
              <a:ext cx="5821920" cy="6684840"/>
            </a:xfrm>
            <a:custGeom>
              <a:rect b="b" l="l" r="r" t="t"/>
              <a:pathLst>
                <a:path extrusionOk="0" h="6685267" w="5822102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6417720" y="98640"/>
              <a:ext cx="5774040" cy="6315120"/>
            </a:xfrm>
            <a:custGeom>
              <a:rect b="b" l="l" r="r" t="t"/>
              <a:pathLst>
                <a:path extrusionOk="0" h="6315453" w="577433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6422760" y="131760"/>
              <a:ext cx="5768640" cy="622908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6422760" y="131760"/>
              <a:ext cx="5768640" cy="6229080"/>
            </a:xfrm>
            <a:custGeom>
              <a:rect b="b" l="l" r="r" t="t"/>
              <a:pathLst>
                <a:path extrusionOk="0" h="6229400" w="5769111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9803"/>
                  </a:srgbClr>
                </a:gs>
                <a:gs pos="2000">
                  <a:srgbClr val="FFFFFF">
                    <a:alpha val="9803"/>
                  </a:srgbClr>
                </a:gs>
                <a:gs pos="16000">
                  <a:srgbClr val="4EA72E">
                    <a:alpha val="9803"/>
                  </a:srgbClr>
                </a:gs>
                <a:gs pos="85000">
                  <a:srgbClr val="156082">
                    <a:alpha val="9803"/>
                  </a:srgbClr>
                </a:gs>
                <a:gs pos="100000">
                  <a:srgbClr val="FFFFFF">
                    <a:alpha val="9803"/>
                  </a:srgbClr>
                </a:gs>
              </a:gsLst>
              <a:lin ang="12000000" scaled="0"/>
            </a:gradFill>
            <a:ln>
              <a:noFill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Head with Gears" id="171" name="Google Shape;1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1600" y="1629000"/>
            <a:ext cx="3619800" cy="36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Sensitivity (Recall)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27" name="Google Shape;627;p50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p50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0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0"/>
          <p:cNvSpPr/>
          <p:nvPr/>
        </p:nvSpPr>
        <p:spPr>
          <a:xfrm rot="-5400000">
            <a:off x="5258520" y="366840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0"/>
          <p:cNvSpPr/>
          <p:nvPr/>
        </p:nvSpPr>
        <p:spPr>
          <a:xfrm>
            <a:off x="6585480" y="3146040"/>
            <a:ext cx="272160" cy="152460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0"/>
          <p:cNvSpPr/>
          <p:nvPr/>
        </p:nvSpPr>
        <p:spPr>
          <a:xfrm>
            <a:off x="9316800" y="5657760"/>
            <a:ext cx="1263240" cy="697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0"/>
          <p:cNvSpPr/>
          <p:nvPr/>
        </p:nvSpPr>
        <p:spPr>
          <a:xfrm>
            <a:off x="838080" y="1820880"/>
            <a:ext cx="4401000" cy="15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actual positive cases, how many were correctly predicted as positive?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0"/>
          <p:cNvSpPr/>
          <p:nvPr/>
        </p:nvSpPr>
        <p:spPr>
          <a:xfrm>
            <a:off x="838080" y="3188880"/>
            <a:ext cx="440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“True Positive Rate”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Precision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40" name="Google Shape;640;p51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1" name="Google Shape;641;p51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1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1"/>
          <p:cNvSpPr/>
          <p:nvPr/>
        </p:nvSpPr>
        <p:spPr>
          <a:xfrm rot="-5400000">
            <a:off x="5258520" y="366840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1"/>
          <p:cNvSpPr/>
          <p:nvPr/>
        </p:nvSpPr>
        <p:spPr>
          <a:xfrm>
            <a:off x="6552360" y="3177000"/>
            <a:ext cx="258480" cy="150084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1"/>
          <p:cNvSpPr/>
          <p:nvPr/>
        </p:nvSpPr>
        <p:spPr>
          <a:xfrm>
            <a:off x="9316800" y="5603760"/>
            <a:ext cx="1263240" cy="697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1"/>
          <p:cNvSpPr/>
          <p:nvPr/>
        </p:nvSpPr>
        <p:spPr>
          <a:xfrm>
            <a:off x="838080" y="1820880"/>
            <a:ext cx="4624560" cy="118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positive predictions, how many were actually positive?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1"/>
          <p:cNvSpPr/>
          <p:nvPr/>
        </p:nvSpPr>
        <p:spPr>
          <a:xfrm>
            <a:off x="838080" y="2946240"/>
            <a:ext cx="440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“Positive Predictive Value”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Calculate Metrics in scikit-learn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 shot of a computer code&#10;&#10;Description automatically generated" id="653" name="Google Shape;65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920" y="2195640"/>
            <a:ext cx="10968480" cy="1880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Specificity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59" name="Google Shape;659;p53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</a:tbl>
          </a:graphicData>
        </a:graphic>
      </p:graphicFrame>
      <p:sp>
        <p:nvSpPr>
          <p:cNvPr id="660" name="Google Shape;660;p53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3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3"/>
          <p:cNvSpPr/>
          <p:nvPr/>
        </p:nvSpPr>
        <p:spPr>
          <a:xfrm rot="-5400000">
            <a:off x="5258520" y="366840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53"/>
          <p:cNvSpPr/>
          <p:nvPr/>
        </p:nvSpPr>
        <p:spPr>
          <a:xfrm>
            <a:off x="6585480" y="3208320"/>
            <a:ext cx="202320" cy="146232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3"/>
          <p:cNvSpPr/>
          <p:nvPr/>
        </p:nvSpPr>
        <p:spPr>
          <a:xfrm>
            <a:off x="9316800" y="5603760"/>
            <a:ext cx="1263240" cy="697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3"/>
          <p:cNvSpPr/>
          <p:nvPr/>
        </p:nvSpPr>
        <p:spPr>
          <a:xfrm>
            <a:off x="838080" y="1820880"/>
            <a:ext cx="4401000" cy="1552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actual negative cases, how many were correctly predicted as negative?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3"/>
          <p:cNvSpPr/>
          <p:nvPr/>
        </p:nvSpPr>
        <p:spPr>
          <a:xfrm>
            <a:off x="838080" y="3188880"/>
            <a:ext cx="44010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“True Negative Rate”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Negative Predictive Value (NPV)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72" name="Google Shape;672;p54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Positive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Negative 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Negative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Positive 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True Negative 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568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2D5"/>
                    </a:solidFill>
                  </a:tcPr>
                </a:tc>
              </a:tr>
            </a:tbl>
          </a:graphicData>
        </a:graphic>
      </p:graphicFrame>
      <p:sp>
        <p:nvSpPr>
          <p:cNvPr id="673" name="Google Shape;673;p54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54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54"/>
          <p:cNvSpPr/>
          <p:nvPr/>
        </p:nvSpPr>
        <p:spPr>
          <a:xfrm rot="-5400000">
            <a:off x="5258520" y="366840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4"/>
          <p:cNvSpPr/>
          <p:nvPr/>
        </p:nvSpPr>
        <p:spPr>
          <a:xfrm>
            <a:off x="6585480" y="3107520"/>
            <a:ext cx="258120" cy="1562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54"/>
          <p:cNvSpPr/>
          <p:nvPr/>
        </p:nvSpPr>
        <p:spPr>
          <a:xfrm>
            <a:off x="9316800" y="5603760"/>
            <a:ext cx="1285920" cy="6973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54"/>
          <p:cNvSpPr/>
          <p:nvPr/>
        </p:nvSpPr>
        <p:spPr>
          <a:xfrm>
            <a:off x="838080" y="1820880"/>
            <a:ext cx="4740840" cy="1186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all the negative predictions, how many were actually negative?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Calculate Other Metrics in scikit-learn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omputer screen shot of a black background with white text&#10;&#10;Description automatically generated" id="684" name="Google Shape;68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640" y="1838880"/>
            <a:ext cx="10519200" cy="38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Terrorist Detection — The Easy Way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56"/>
          <p:cNvSpPr txBox="1"/>
          <p:nvPr>
            <p:ph idx="1" type="body"/>
          </p:nvPr>
        </p:nvSpPr>
        <p:spPr>
          <a:xfrm>
            <a:off x="838080" y="1825560"/>
            <a:ext cx="5042880" cy="46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= 99.9999%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 / 0+1 = 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 = 999,999 / 999,999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 / 0 + 0 = NaN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NPV = 999,999 / 1M = 99.9999%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92" name="Google Shape;692;p56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1,000,000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</a:t>
                      </a:r>
                      <a:endParaRPr b="0" sz="1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(FN)</a:t>
                      </a:r>
                      <a:endParaRPr b="0" sz="1800" strike="noStrike">
                        <a:solidFill>
                          <a:srgbClr val="FFFFF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3" name="Google Shape;693;p56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56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56"/>
          <p:cNvSpPr/>
          <p:nvPr/>
        </p:nvSpPr>
        <p:spPr>
          <a:xfrm rot="-5400000">
            <a:off x="5258520" y="377316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56"/>
          <p:cNvSpPr/>
          <p:nvPr/>
        </p:nvSpPr>
        <p:spPr>
          <a:xfrm>
            <a:off x="6552360" y="3091680"/>
            <a:ext cx="266400" cy="197028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Terrorist Detection — The Right Way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57"/>
          <p:cNvSpPr txBox="1"/>
          <p:nvPr>
            <p:ph idx="1" type="body"/>
          </p:nvPr>
        </p:nvSpPr>
        <p:spPr>
          <a:xfrm>
            <a:off x="838080" y="1825560"/>
            <a:ext cx="5042880" cy="4667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355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Sensitivity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 / (0+1)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Specificity = 999,999 / 999,999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1 / (1 + 0)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NPV = 999,999 / 999,999 = 100%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04" name="Google Shape;704;p57"/>
          <p:cNvGraphicFramePr/>
          <p:nvPr/>
        </p:nvGraphicFramePr>
        <p:xfrm>
          <a:off x="6486120" y="22694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{A5865740-CFFF-4F32-9D07-DA84D0979BB7}</a:tableStyleId>
              </a:tblPr>
              <a:tblGrid>
                <a:gridCol w="1600200"/>
                <a:gridCol w="1828800"/>
                <a:gridCol w="1828800"/>
              </a:tblGrid>
              <a:tr h="523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Terrorist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2C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Harmless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(FP)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999,999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(TN)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lnL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F2CF"/>
                    </a:solidFill>
                  </a:tcPr>
                </a:tc>
              </a:tr>
            </a:tbl>
          </a:graphicData>
        </a:graphic>
      </p:graphicFrame>
      <p:sp>
        <p:nvSpPr>
          <p:cNvPr id="705" name="Google Shape;705;p57"/>
          <p:cNvSpPr/>
          <p:nvPr/>
        </p:nvSpPr>
        <p:spPr>
          <a:xfrm>
            <a:off x="8897400" y="150804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Predicted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57"/>
          <p:cNvSpPr/>
          <p:nvPr/>
        </p:nvSpPr>
        <p:spPr>
          <a:xfrm rot="5400000">
            <a:off x="9818280" y="686160"/>
            <a:ext cx="260640" cy="294876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7"/>
          <p:cNvSpPr/>
          <p:nvPr/>
        </p:nvSpPr>
        <p:spPr>
          <a:xfrm rot="-5400000">
            <a:off x="5258520" y="3773160"/>
            <a:ext cx="2121480" cy="45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7"/>
          <p:cNvSpPr/>
          <p:nvPr/>
        </p:nvSpPr>
        <p:spPr>
          <a:xfrm>
            <a:off x="6552360" y="3091680"/>
            <a:ext cx="297360" cy="1970280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rgbClr val="15608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57"/>
          <p:cNvSpPr/>
          <p:nvPr/>
        </p:nvSpPr>
        <p:spPr>
          <a:xfrm>
            <a:off x="5362560" y="2115360"/>
            <a:ext cx="17276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= Better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0" name="Google Shape;710;p57"/>
          <p:cNvCxnSpPr/>
          <p:nvPr/>
        </p:nvCxnSpPr>
        <p:spPr>
          <a:xfrm flipH="1" rot="10800000">
            <a:off x="5168520" y="2513520"/>
            <a:ext cx="318240" cy="23904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11" name="Google Shape;711;p57"/>
          <p:cNvSpPr/>
          <p:nvPr/>
        </p:nvSpPr>
        <p:spPr>
          <a:xfrm>
            <a:off x="5688360" y="5399280"/>
            <a:ext cx="1727640" cy="638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Higher = Better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2" name="Google Shape;712;p57"/>
          <p:cNvCxnSpPr/>
          <p:nvPr/>
        </p:nvCxnSpPr>
        <p:spPr>
          <a:xfrm>
            <a:off x="5131800" y="5096160"/>
            <a:ext cx="556920" cy="30312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58"/>
          <p:cNvSpPr txBox="1"/>
          <p:nvPr>
            <p:ph type="title"/>
          </p:nvPr>
        </p:nvSpPr>
        <p:spPr>
          <a:xfrm>
            <a:off x="890280" y="640080"/>
            <a:ext cx="373356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6604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ML Training and Evaluation Exercise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58"/>
          <p:cNvSpPr txBox="1"/>
          <p:nvPr>
            <p:ph idx="1" type="body"/>
          </p:nvPr>
        </p:nvSpPr>
        <p:spPr>
          <a:xfrm>
            <a:off x="890280" y="4636080"/>
            <a:ext cx="3733560" cy="15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Machine Failure Prediction.ipynb in Google Colab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58"/>
          <p:cNvSpPr/>
          <p:nvPr/>
        </p:nvSpPr>
        <p:spPr>
          <a:xfrm>
            <a:off x="890280" y="440928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8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8"/>
          <p:cNvSpPr/>
          <p:nvPr/>
        </p:nvSpPr>
        <p:spPr>
          <a:xfrm>
            <a:off x="5311800" y="6172200"/>
            <a:ext cx="6878520" cy="68544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SOURCE: Image generated by Google Gemini.</a:t>
            </a:r>
            <a:endParaRPr b="0" sz="13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9"/>
          <p:cNvSpPr txBox="1"/>
          <p:nvPr>
            <p:ph type="title"/>
          </p:nvPr>
        </p:nvSpPr>
        <p:spPr>
          <a:xfrm>
            <a:off x="639000" y="639360"/>
            <a:ext cx="3571560" cy="357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5013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0" lang="en-US" sz="66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Brief Overview of LLMs</a:t>
            </a:r>
            <a:endParaRPr b="0" sz="66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9"/>
          <p:cNvSpPr/>
          <p:nvPr/>
        </p:nvSpPr>
        <p:spPr>
          <a:xfrm>
            <a:off x="643320" y="4409280"/>
            <a:ext cx="3254760" cy="18000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multi-head coding process&#10;&#10;Description automatically generated" id="730" name="Google Shape;73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1880" y="294840"/>
            <a:ext cx="4141080" cy="58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59"/>
          <p:cNvSpPr/>
          <p:nvPr/>
        </p:nvSpPr>
        <p:spPr>
          <a:xfrm>
            <a:off x="529560" y="4713120"/>
            <a:ext cx="4452840" cy="1735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Large Language Model is a very large deep learning model, trained on massive amounts of data, that understands and generates human-like responses to a wide range of prompts and questions.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9"/>
          <p:cNvSpPr/>
          <p:nvPr/>
        </p:nvSpPr>
        <p:spPr>
          <a:xfrm>
            <a:off x="7022520" y="6285960"/>
            <a:ext cx="307404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https://arxiv.org/abs/1706.03762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ML Algorithms by Learning Style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machine learning&#10;&#10;Description automatically generated" id="177" name="Google Shape;1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440" y="1825560"/>
            <a:ext cx="10424880" cy="43509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6"/>
          <p:cNvSpPr/>
          <p:nvPr/>
        </p:nvSpPr>
        <p:spPr>
          <a:xfrm>
            <a:off x="883440" y="6176880"/>
            <a:ext cx="9438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link to taxonomy document here.</a:t>
            </a:r>
            <a:endParaRPr b="0" sz="1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Large Language Model (LLM) Taxonomy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8" name="Google Shape;73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080" y="1525680"/>
            <a:ext cx="10893600" cy="507024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0"/>
          <p:cNvSpPr/>
          <p:nvPr/>
        </p:nvSpPr>
        <p:spPr>
          <a:xfrm>
            <a:off x="5448240" y="6308280"/>
            <a:ext cx="6094440" cy="40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Resource: </a:t>
            </a:r>
            <a:r>
              <a:rPr b="0" lang="en-US" sz="18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LLM Taxonomy by Task Type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6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5427720" y="2464200"/>
            <a:ext cx="1213200" cy="294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5" name="Google Shape;745;p61"/>
          <p:cNvGrpSpPr/>
          <p:nvPr/>
        </p:nvGrpSpPr>
        <p:grpSpPr>
          <a:xfrm>
            <a:off x="1502280" y="1966320"/>
            <a:ext cx="3053880" cy="3940560"/>
            <a:chOff x="1502280" y="1966320"/>
            <a:chExt cx="3053880" cy="3940560"/>
          </a:xfrm>
        </p:grpSpPr>
        <p:sp>
          <p:nvSpPr>
            <p:cNvPr id="746" name="Google Shape;746;p61"/>
            <p:cNvSpPr/>
            <p:nvPr/>
          </p:nvSpPr>
          <p:spPr>
            <a:xfrm>
              <a:off x="1502280" y="1966320"/>
              <a:ext cx="3053880" cy="394056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15608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61"/>
            <p:cNvSpPr/>
            <p:nvPr/>
          </p:nvSpPr>
          <p:spPr>
            <a:xfrm>
              <a:off x="1986840" y="2222280"/>
              <a:ext cx="20844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61"/>
            <p:cNvSpPr/>
            <p:nvPr/>
          </p:nvSpPr>
          <p:spPr>
            <a:xfrm>
              <a:off x="1641600" y="3110400"/>
              <a:ext cx="2774880" cy="240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Natural Language Understanding</a:t>
              </a:r>
              <a:br>
                <a:rPr lang="en-US" sz="1800"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(NLU)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Classification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Named Entity Recognition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Textual Entailment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Coreference Resolution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61"/>
          <p:cNvGrpSpPr/>
          <p:nvPr/>
        </p:nvGrpSpPr>
        <p:grpSpPr>
          <a:xfrm>
            <a:off x="7512480" y="1966320"/>
            <a:ext cx="3053880" cy="3940560"/>
            <a:chOff x="7512480" y="1966320"/>
            <a:chExt cx="3053880" cy="3940560"/>
          </a:xfrm>
        </p:grpSpPr>
        <p:sp>
          <p:nvSpPr>
            <p:cNvPr id="750" name="Google Shape;750;p61"/>
            <p:cNvSpPr/>
            <p:nvPr/>
          </p:nvSpPr>
          <p:spPr>
            <a:xfrm>
              <a:off x="7512480" y="1966320"/>
              <a:ext cx="3053880" cy="394056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E9713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1"/>
            <p:cNvSpPr/>
            <p:nvPr/>
          </p:nvSpPr>
          <p:spPr>
            <a:xfrm>
              <a:off x="7997040" y="2222280"/>
              <a:ext cx="20844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DECODER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1"/>
            <p:cNvSpPr/>
            <p:nvPr/>
          </p:nvSpPr>
          <p:spPr>
            <a:xfrm>
              <a:off x="7652160" y="3110400"/>
              <a:ext cx="2774880" cy="21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Natural Language Generation</a:t>
              </a:r>
              <a:br>
                <a:rPr lang="en-US" sz="1800"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(NLG)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Completion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Question Answering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Report Writing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Coreference Resolution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3" name="Google Shape;753;p61"/>
          <p:cNvGrpSpPr/>
          <p:nvPr/>
        </p:nvGrpSpPr>
        <p:grpSpPr>
          <a:xfrm>
            <a:off x="819000" y="466560"/>
            <a:ext cx="10460880" cy="5829120"/>
            <a:chOff x="819000" y="466560"/>
            <a:chExt cx="10460880" cy="5829120"/>
          </a:xfrm>
        </p:grpSpPr>
        <p:sp>
          <p:nvSpPr>
            <p:cNvPr id="754" name="Google Shape;754;p61"/>
            <p:cNvSpPr/>
            <p:nvPr/>
          </p:nvSpPr>
          <p:spPr>
            <a:xfrm>
              <a:off x="819000" y="466560"/>
              <a:ext cx="10460880" cy="582912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7F7F7F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61"/>
            <p:cNvSpPr/>
            <p:nvPr/>
          </p:nvSpPr>
          <p:spPr>
            <a:xfrm>
              <a:off x="2479320" y="845280"/>
              <a:ext cx="71406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TRANSFORMER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61"/>
            <p:cNvSpPr/>
            <p:nvPr/>
          </p:nvSpPr>
          <p:spPr>
            <a:xfrm>
              <a:off x="4659480" y="1307880"/>
              <a:ext cx="257508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Language Translation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Summarization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Paraphrasing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61"/>
          <p:cNvSpPr/>
          <p:nvPr/>
        </p:nvSpPr>
        <p:spPr>
          <a:xfrm>
            <a:off x="5299920" y="5410080"/>
            <a:ext cx="1468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Vector Embeddings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oung girl raising hand" id="762" name="Google Shape;76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7040" y="1324080"/>
            <a:ext cx="1860480" cy="4787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school girl pointing" id="763" name="Google Shape;76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93200" y="1758960"/>
            <a:ext cx="2355840" cy="43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corn" id="764" name="Google Shape;764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6440" y="2344680"/>
            <a:ext cx="2799000" cy="2686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2"/>
          <p:cNvSpPr/>
          <p:nvPr/>
        </p:nvSpPr>
        <p:spPr>
          <a:xfrm>
            <a:off x="1302840" y="605520"/>
            <a:ext cx="2287800" cy="596880"/>
          </a:xfrm>
          <a:prstGeom prst="wedgeRoundRectCallout">
            <a:avLst>
              <a:gd fmla="val -42812" name="adj1"/>
              <a:gd fmla="val 141641" name="adj2"/>
              <a:gd fmla="val 16667" name="adj3"/>
            </a:avLst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see a unicorn!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62"/>
          <p:cNvSpPr/>
          <p:nvPr/>
        </p:nvSpPr>
        <p:spPr>
          <a:xfrm>
            <a:off x="3624120" y="1726920"/>
            <a:ext cx="5217480" cy="4352400"/>
          </a:xfrm>
          <a:prstGeom prst="cloud">
            <a:avLst/>
          </a:prstGeom>
          <a:noFill/>
          <a:ln cap="flat" cmpd="sng" w="9525">
            <a:solidFill>
              <a:srgbClr val="156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62"/>
          <p:cNvSpPr/>
          <p:nvPr/>
        </p:nvSpPr>
        <p:spPr>
          <a:xfrm>
            <a:off x="282600" y="62143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2"/>
          <p:cNvSpPr/>
          <p:nvPr/>
        </p:nvSpPr>
        <p:spPr>
          <a:xfrm>
            <a:off x="9617040" y="62161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2"/>
          <p:cNvSpPr/>
          <p:nvPr/>
        </p:nvSpPr>
        <p:spPr>
          <a:xfrm>
            <a:off x="8413920" y="118800"/>
            <a:ext cx="1860480" cy="1289520"/>
          </a:xfrm>
          <a:prstGeom prst="cloudCallout">
            <a:avLst>
              <a:gd fmla="val 69444" name="adj1"/>
              <a:gd fmla="val 40878" name="adj2"/>
            </a:avLst>
          </a:prstGeom>
          <a:solidFill>
            <a:srgbClr val="FFFFFF"/>
          </a:solidFill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6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Ich sehe ein Eincorn</a:t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3"/>
          <p:cNvSpPr/>
          <p:nvPr/>
        </p:nvSpPr>
        <p:spPr>
          <a:xfrm>
            <a:off x="282600" y="62143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63"/>
          <p:cNvSpPr/>
          <p:nvPr/>
        </p:nvSpPr>
        <p:spPr>
          <a:xfrm>
            <a:off x="9617040" y="62161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63"/>
          <p:cNvSpPr/>
          <p:nvPr/>
        </p:nvSpPr>
        <p:spPr>
          <a:xfrm>
            <a:off x="3212640" y="1252440"/>
            <a:ext cx="5217480" cy="4352400"/>
          </a:xfrm>
          <a:prstGeom prst="cloud">
            <a:avLst/>
          </a:prstGeom>
          <a:noFill/>
          <a:ln cap="flat" cmpd="sng" w="9525">
            <a:solidFill>
              <a:srgbClr val="156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7" name="Google Shape;777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920" y="2023200"/>
            <a:ext cx="1032480" cy="8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880" y="2558160"/>
            <a:ext cx="1032480" cy="8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8600" y="4035960"/>
            <a:ext cx="1175040" cy="9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63"/>
          <p:cNvSpPr/>
          <p:nvPr/>
        </p:nvSpPr>
        <p:spPr>
          <a:xfrm>
            <a:off x="586080" y="214164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63"/>
          <p:cNvSpPr/>
          <p:nvPr/>
        </p:nvSpPr>
        <p:spPr>
          <a:xfrm>
            <a:off x="586080" y="299628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63"/>
          <p:cNvSpPr/>
          <p:nvPr/>
        </p:nvSpPr>
        <p:spPr>
          <a:xfrm>
            <a:off x="399960" y="3850920"/>
            <a:ext cx="1739520" cy="9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unicorn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3" name="Google Shape;783;p63"/>
          <p:cNvCxnSpPr>
            <a:endCxn id="777" idx="1"/>
          </p:cNvCxnSpPr>
          <p:nvPr/>
        </p:nvCxnSpPr>
        <p:spPr>
          <a:xfrm>
            <a:off x="1606620" y="2428800"/>
            <a:ext cx="2496300" cy="3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63"/>
          <p:cNvCxnSpPr>
            <a:stCxn id="781" idx="3"/>
          </p:cNvCxnSpPr>
          <p:nvPr/>
        </p:nvCxnSpPr>
        <p:spPr>
          <a:xfrm flipH="1" rot="10800000">
            <a:off x="1953720" y="3022680"/>
            <a:ext cx="4305900" cy="2319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p63"/>
          <p:cNvCxnSpPr>
            <a:stCxn id="782" idx="3"/>
            <a:endCxn id="779" idx="1"/>
          </p:cNvCxnSpPr>
          <p:nvPr/>
        </p:nvCxnSpPr>
        <p:spPr>
          <a:xfrm>
            <a:off x="2139480" y="4322700"/>
            <a:ext cx="2679000" cy="201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6" name="Google Shape;786;p63"/>
          <p:cNvSpPr/>
          <p:nvPr/>
        </p:nvSpPr>
        <p:spPr>
          <a:xfrm>
            <a:off x="9900720" y="214164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63"/>
          <p:cNvSpPr/>
          <p:nvPr/>
        </p:nvSpPr>
        <p:spPr>
          <a:xfrm>
            <a:off x="9900720" y="299628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sehe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63"/>
          <p:cNvSpPr/>
          <p:nvPr/>
        </p:nvSpPr>
        <p:spPr>
          <a:xfrm>
            <a:off x="9503640" y="3850920"/>
            <a:ext cx="216216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ein Eincorn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9" name="Google Shape;789;p63"/>
          <p:cNvCxnSpPr>
            <a:stCxn id="777" idx="3"/>
          </p:cNvCxnSpPr>
          <p:nvPr/>
        </p:nvCxnSpPr>
        <p:spPr>
          <a:xfrm>
            <a:off x="5135400" y="2429100"/>
            <a:ext cx="5102700" cy="3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0" name="Google Shape;790;p63"/>
          <p:cNvCxnSpPr>
            <a:stCxn id="778" idx="3"/>
            <a:endCxn id="787" idx="1"/>
          </p:cNvCxnSpPr>
          <p:nvPr/>
        </p:nvCxnSpPr>
        <p:spPr>
          <a:xfrm>
            <a:off x="7299360" y="2993400"/>
            <a:ext cx="2601300" cy="2613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91" name="Google Shape;791;p63"/>
          <p:cNvCxnSpPr>
            <a:stCxn id="779" idx="3"/>
            <a:endCxn id="788" idx="1"/>
          </p:cNvCxnSpPr>
          <p:nvPr/>
        </p:nvCxnSpPr>
        <p:spPr>
          <a:xfrm flipH="1" rot="10800000">
            <a:off x="5993640" y="4109100"/>
            <a:ext cx="3510000" cy="4152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2" name="Google Shape;792;p63"/>
          <p:cNvSpPr/>
          <p:nvPr/>
        </p:nvSpPr>
        <p:spPr>
          <a:xfrm>
            <a:off x="2950200" y="5696280"/>
            <a:ext cx="5874480" cy="699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0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computer readable form that contains all the information of the utterance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63"/>
          <p:cNvSpPr txBox="1"/>
          <p:nvPr>
            <p:ph type="title"/>
          </p:nvPr>
        </p:nvSpPr>
        <p:spPr>
          <a:xfrm>
            <a:off x="753480" y="-36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How a Transformer Works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4"/>
          <p:cNvSpPr/>
          <p:nvPr/>
        </p:nvSpPr>
        <p:spPr>
          <a:xfrm>
            <a:off x="282600" y="62143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64"/>
          <p:cNvSpPr/>
          <p:nvPr/>
        </p:nvSpPr>
        <p:spPr>
          <a:xfrm>
            <a:off x="9617040" y="6216120"/>
            <a:ext cx="18752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GERMAN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64"/>
          <p:cNvSpPr/>
          <p:nvPr/>
        </p:nvSpPr>
        <p:spPr>
          <a:xfrm>
            <a:off x="3212640" y="1252440"/>
            <a:ext cx="5217480" cy="4352400"/>
          </a:xfrm>
          <a:prstGeom prst="cloud">
            <a:avLst/>
          </a:prstGeom>
          <a:noFill/>
          <a:ln cap="flat" cmpd="sng" w="9525">
            <a:solidFill>
              <a:srgbClr val="1560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1" name="Google Shape;8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2920" y="2023200"/>
            <a:ext cx="1032480" cy="8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880" y="2558160"/>
            <a:ext cx="1032480" cy="870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8600" y="4035960"/>
            <a:ext cx="1175040" cy="9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64"/>
          <p:cNvSpPr/>
          <p:nvPr/>
        </p:nvSpPr>
        <p:spPr>
          <a:xfrm>
            <a:off x="586080" y="214164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64"/>
          <p:cNvSpPr/>
          <p:nvPr/>
        </p:nvSpPr>
        <p:spPr>
          <a:xfrm>
            <a:off x="586080" y="299628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see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64"/>
          <p:cNvSpPr/>
          <p:nvPr/>
        </p:nvSpPr>
        <p:spPr>
          <a:xfrm>
            <a:off x="399960" y="3850920"/>
            <a:ext cx="1739520" cy="943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unicorn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7" name="Google Shape;807;p64"/>
          <p:cNvCxnSpPr>
            <a:endCxn id="801" idx="1"/>
          </p:cNvCxnSpPr>
          <p:nvPr/>
        </p:nvCxnSpPr>
        <p:spPr>
          <a:xfrm>
            <a:off x="1606620" y="2428800"/>
            <a:ext cx="2496300" cy="3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8" name="Google Shape;808;p64"/>
          <p:cNvCxnSpPr>
            <a:stCxn id="805" idx="3"/>
          </p:cNvCxnSpPr>
          <p:nvPr/>
        </p:nvCxnSpPr>
        <p:spPr>
          <a:xfrm flipH="1" rot="10800000">
            <a:off x="1953720" y="3022680"/>
            <a:ext cx="4305900" cy="2319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09" name="Google Shape;809;p64"/>
          <p:cNvCxnSpPr>
            <a:stCxn id="806" idx="3"/>
            <a:endCxn id="803" idx="1"/>
          </p:cNvCxnSpPr>
          <p:nvPr/>
        </p:nvCxnSpPr>
        <p:spPr>
          <a:xfrm>
            <a:off x="2139480" y="4322700"/>
            <a:ext cx="2679000" cy="201600"/>
          </a:xfrm>
          <a:prstGeom prst="straightConnector1">
            <a:avLst/>
          </a:prstGeom>
          <a:noFill/>
          <a:ln cap="flat" cmpd="sng" w="38100">
            <a:solidFill>
              <a:srgbClr val="D0D0D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0" name="Google Shape;810;p64"/>
          <p:cNvSpPr/>
          <p:nvPr/>
        </p:nvSpPr>
        <p:spPr>
          <a:xfrm>
            <a:off x="9900720" y="214164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Ich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64"/>
          <p:cNvSpPr/>
          <p:nvPr/>
        </p:nvSpPr>
        <p:spPr>
          <a:xfrm>
            <a:off x="9900720" y="2996280"/>
            <a:ext cx="136764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sehe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64"/>
          <p:cNvSpPr/>
          <p:nvPr/>
        </p:nvSpPr>
        <p:spPr>
          <a:xfrm>
            <a:off x="9503640" y="3850920"/>
            <a:ext cx="216216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ein Eincorn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3" name="Google Shape;813;p64"/>
          <p:cNvCxnSpPr>
            <a:stCxn id="801" idx="3"/>
          </p:cNvCxnSpPr>
          <p:nvPr/>
        </p:nvCxnSpPr>
        <p:spPr>
          <a:xfrm>
            <a:off x="5135400" y="2429100"/>
            <a:ext cx="5102700" cy="3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4" name="Google Shape;814;p64"/>
          <p:cNvCxnSpPr>
            <a:stCxn id="802" idx="3"/>
            <a:endCxn id="811" idx="1"/>
          </p:cNvCxnSpPr>
          <p:nvPr/>
        </p:nvCxnSpPr>
        <p:spPr>
          <a:xfrm>
            <a:off x="7299360" y="2993400"/>
            <a:ext cx="2601300" cy="2613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5" name="Google Shape;815;p64"/>
          <p:cNvCxnSpPr>
            <a:stCxn id="803" idx="3"/>
            <a:endCxn id="812" idx="1"/>
          </p:cNvCxnSpPr>
          <p:nvPr/>
        </p:nvCxnSpPr>
        <p:spPr>
          <a:xfrm flipH="1" rot="10800000">
            <a:off x="5993640" y="4109100"/>
            <a:ext cx="3510000" cy="415200"/>
          </a:xfrm>
          <a:prstGeom prst="straightConnector1">
            <a:avLst/>
          </a:prstGeom>
          <a:noFill/>
          <a:ln cap="flat" cmpd="sng" w="38100">
            <a:solidFill>
              <a:srgbClr val="C0E4F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16" name="Google Shape;816;p64"/>
          <p:cNvCxnSpPr/>
          <p:nvPr/>
        </p:nvCxnSpPr>
        <p:spPr>
          <a:xfrm>
            <a:off x="5763240" y="221400"/>
            <a:ext cx="360" cy="6336720"/>
          </a:xfrm>
          <a:prstGeom prst="straightConnector1">
            <a:avLst/>
          </a:prstGeom>
          <a:noFill/>
          <a:ln cap="flat" cmpd="sng" w="28575">
            <a:solidFill>
              <a:srgbClr val="156082"/>
            </a:solidFill>
            <a:prstDash val="dashDot"/>
            <a:round/>
            <a:headEnd len="sm" w="sm" type="none"/>
            <a:tailEnd len="sm" w="sm" type="none"/>
          </a:ln>
        </p:spPr>
      </p:cxnSp>
      <p:sp>
        <p:nvSpPr>
          <p:cNvPr id="817" name="Google Shape;817;p64"/>
          <p:cNvSpPr/>
          <p:nvPr/>
        </p:nvSpPr>
        <p:spPr>
          <a:xfrm>
            <a:off x="831960" y="221760"/>
            <a:ext cx="3986280" cy="69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64"/>
          <p:cNvSpPr/>
          <p:nvPr/>
        </p:nvSpPr>
        <p:spPr>
          <a:xfrm>
            <a:off x="6987960" y="227160"/>
            <a:ext cx="3986280" cy="699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0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6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5427720" y="2464200"/>
            <a:ext cx="1213200" cy="294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65"/>
          <p:cNvGrpSpPr/>
          <p:nvPr/>
        </p:nvGrpSpPr>
        <p:grpSpPr>
          <a:xfrm>
            <a:off x="1502280" y="1966320"/>
            <a:ext cx="3053880" cy="3940560"/>
            <a:chOff x="1502280" y="1966320"/>
            <a:chExt cx="3053880" cy="3940560"/>
          </a:xfrm>
        </p:grpSpPr>
        <p:sp>
          <p:nvSpPr>
            <p:cNvPr id="825" name="Google Shape;825;p65"/>
            <p:cNvSpPr/>
            <p:nvPr/>
          </p:nvSpPr>
          <p:spPr>
            <a:xfrm>
              <a:off x="1502280" y="1966320"/>
              <a:ext cx="3053880" cy="394056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15608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65"/>
            <p:cNvSpPr/>
            <p:nvPr/>
          </p:nvSpPr>
          <p:spPr>
            <a:xfrm>
              <a:off x="1986840" y="2222280"/>
              <a:ext cx="20844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65"/>
            <p:cNvSpPr/>
            <p:nvPr/>
          </p:nvSpPr>
          <p:spPr>
            <a:xfrm>
              <a:off x="1641600" y="3110400"/>
              <a:ext cx="2774880" cy="24055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Natural Language Understanding</a:t>
              </a:r>
              <a:br>
                <a:rPr lang="en-US" sz="1800"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(NLU)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Classification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Named Entity Recognition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Textual Entailment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Coreference Resolution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8" name="Google Shape;828;p65"/>
          <p:cNvGrpSpPr/>
          <p:nvPr/>
        </p:nvGrpSpPr>
        <p:grpSpPr>
          <a:xfrm>
            <a:off x="7512480" y="1966320"/>
            <a:ext cx="3053880" cy="3940560"/>
            <a:chOff x="7512480" y="1966320"/>
            <a:chExt cx="3053880" cy="3940560"/>
          </a:xfrm>
        </p:grpSpPr>
        <p:sp>
          <p:nvSpPr>
            <p:cNvPr id="829" name="Google Shape;829;p65"/>
            <p:cNvSpPr/>
            <p:nvPr/>
          </p:nvSpPr>
          <p:spPr>
            <a:xfrm>
              <a:off x="7512480" y="1966320"/>
              <a:ext cx="3053880" cy="394056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E97132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65"/>
            <p:cNvSpPr/>
            <p:nvPr/>
          </p:nvSpPr>
          <p:spPr>
            <a:xfrm>
              <a:off x="7997040" y="2222280"/>
              <a:ext cx="20844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DECODER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65"/>
            <p:cNvSpPr/>
            <p:nvPr/>
          </p:nvSpPr>
          <p:spPr>
            <a:xfrm>
              <a:off x="7652160" y="3110400"/>
              <a:ext cx="2774880" cy="21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Natural Language Generation</a:t>
              </a:r>
              <a:br>
                <a:rPr lang="en-US" sz="1800">
                  <a:latin typeface="Arial"/>
                  <a:ea typeface="Arial"/>
                  <a:cs typeface="Arial"/>
                  <a:sym typeface="Arial"/>
                </a:rPr>
              </a:br>
              <a:r>
                <a:rPr b="1" lang="en-US" sz="18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(NLG)</a:t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Completion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Question Answering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Report Writing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Coreference Resolution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2" name="Google Shape;832;p65"/>
          <p:cNvGrpSpPr/>
          <p:nvPr/>
        </p:nvGrpSpPr>
        <p:grpSpPr>
          <a:xfrm>
            <a:off x="819000" y="466560"/>
            <a:ext cx="10460880" cy="5829120"/>
            <a:chOff x="819000" y="466560"/>
            <a:chExt cx="10460880" cy="5829120"/>
          </a:xfrm>
        </p:grpSpPr>
        <p:sp>
          <p:nvSpPr>
            <p:cNvPr id="833" name="Google Shape;833;p65"/>
            <p:cNvSpPr/>
            <p:nvPr/>
          </p:nvSpPr>
          <p:spPr>
            <a:xfrm>
              <a:off x="819000" y="466560"/>
              <a:ext cx="10460880" cy="5829120"/>
            </a:xfrm>
            <a:prstGeom prst="roundRect">
              <a:avLst>
                <a:gd fmla="val 16667" name="adj"/>
              </a:avLst>
            </a:prstGeom>
            <a:noFill/>
            <a:ln cap="flat" cmpd="sng" w="57150">
              <a:solidFill>
                <a:srgbClr val="7F7F7F"/>
              </a:solidFill>
              <a:prstDash val="dashDot"/>
              <a:round/>
              <a:headEnd len="sm" w="sm" type="none"/>
              <a:tailEnd len="sm" w="sm" type="none"/>
            </a:ln>
          </p:spPr>
          <p:txBody>
            <a:bodyPr anchorCtr="0" anchor="ctr" bIns="45000" lIns="90000" spcFirstLastPara="1" rIns="90000" wrap="square" tIns="450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65"/>
            <p:cNvSpPr/>
            <p:nvPr/>
          </p:nvSpPr>
          <p:spPr>
            <a:xfrm>
              <a:off x="2479320" y="845280"/>
              <a:ext cx="71406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TRANSFORMER</a:t>
              </a:r>
              <a:endParaRPr b="0" sz="24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5"/>
            <p:cNvSpPr/>
            <p:nvPr/>
          </p:nvSpPr>
          <p:spPr>
            <a:xfrm>
              <a:off x="4659480" y="1307880"/>
              <a:ext cx="2575080" cy="8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000" lIns="90000" spcFirstLastPara="1" rIns="90000" wrap="square" tIns="45000">
              <a:spAutoFit/>
            </a:bodyPr>
            <a:lstStyle/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Language Translation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Summarization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22860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600" strike="noStrike">
                  <a:solidFill>
                    <a:srgbClr val="747474"/>
                  </a:solidFill>
                  <a:latin typeface="Arial"/>
                  <a:ea typeface="Arial"/>
                  <a:cs typeface="Arial"/>
                  <a:sym typeface="Arial"/>
                </a:rPr>
                <a:t>Text Paraphrasing</a:t>
              </a:r>
              <a:endParaRPr b="0" sz="16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6" name="Google Shape;836;p65"/>
          <p:cNvSpPr/>
          <p:nvPr/>
        </p:nvSpPr>
        <p:spPr>
          <a:xfrm>
            <a:off x="5299920" y="5410080"/>
            <a:ext cx="1468800" cy="5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Vector Embeddings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Hugging Face 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66"/>
          <p:cNvSpPr txBox="1"/>
          <p:nvPr>
            <p:ph idx="1" type="body"/>
          </p:nvPr>
        </p:nvSpPr>
        <p:spPr>
          <a:xfrm>
            <a:off x="838080" y="1825560"/>
            <a:ext cx="42440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Hugging Face is an open-source large language model (LLM) platform that provides pre-trained LLMs for a variety of purposes.</a:t>
            </a:r>
            <a:endParaRPr b="0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3840" y="576360"/>
            <a:ext cx="902520" cy="90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6"/>
          <p:cNvPicPr preferRelativeResize="0"/>
          <p:nvPr/>
        </p:nvPicPr>
        <p:blipFill rotWithShape="1">
          <a:blip r:embed="rId4">
            <a:alphaModFix/>
          </a:blip>
          <a:srcRect b="0" l="0" r="27663" t="0"/>
          <a:stretch/>
        </p:blipFill>
        <p:spPr>
          <a:xfrm>
            <a:off x="6095880" y="1027800"/>
            <a:ext cx="5385600" cy="458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67"/>
          <p:cNvSpPr txBox="1"/>
          <p:nvPr>
            <p:ph type="title"/>
          </p:nvPr>
        </p:nvSpPr>
        <p:spPr>
          <a:xfrm>
            <a:off x="620640" y="179640"/>
            <a:ext cx="4620240" cy="9352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LLM Exercise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67"/>
          <p:cNvSpPr txBox="1"/>
          <p:nvPr>
            <p:ph idx="1" type="body"/>
          </p:nvPr>
        </p:nvSpPr>
        <p:spPr>
          <a:xfrm>
            <a:off x="620640" y="1182600"/>
            <a:ext cx="4620240" cy="775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6763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Generative AI Exercise.ipynb in Google Colab.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67"/>
          <p:cNvSpPr/>
          <p:nvPr/>
        </p:nvSpPr>
        <p:spPr>
          <a:xfrm>
            <a:off x="6229080" y="0"/>
            <a:ext cx="5962320" cy="685764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67"/>
          <p:cNvSpPr/>
          <p:nvPr/>
        </p:nvSpPr>
        <p:spPr>
          <a:xfrm>
            <a:off x="8717400" y="6599880"/>
            <a:ext cx="3474000" cy="25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 strike="noStrike">
                <a:solidFill>
                  <a:srgbClr val="E8E8E8"/>
                </a:solidFill>
                <a:latin typeface="Arial"/>
                <a:ea typeface="Arial"/>
                <a:cs typeface="Arial"/>
                <a:sym typeface="Arial"/>
              </a:rPr>
              <a:t>SOURCE: Image generated by Google Gemini.</a:t>
            </a:r>
            <a:endParaRPr b="0" sz="12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9080" y="2327760"/>
            <a:ext cx="5110560" cy="411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68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68"/>
          <p:cNvSpPr txBox="1"/>
          <p:nvPr>
            <p:ph type="title"/>
          </p:nvPr>
        </p:nvSpPr>
        <p:spPr>
          <a:xfrm>
            <a:off x="640080" y="325440"/>
            <a:ext cx="436824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4102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0" lang="en-US" sz="5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Discussion of Needs and Next Steps</a:t>
            </a:r>
            <a:endParaRPr b="0" sz="5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68"/>
          <p:cNvSpPr/>
          <p:nvPr/>
        </p:nvSpPr>
        <p:spPr>
          <a:xfrm>
            <a:off x="640080" y="2586960"/>
            <a:ext cx="3474360" cy="18000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rgbClr val="E971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90000" spcFirstLastPara="1" rIns="9000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68"/>
          <p:cNvSpPr txBox="1"/>
          <p:nvPr>
            <p:ph idx="1" type="body"/>
          </p:nvPr>
        </p:nvSpPr>
        <p:spPr>
          <a:xfrm>
            <a:off x="640080" y="2872800"/>
            <a:ext cx="4243320" cy="3320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projects are you working on?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in the course was helpful and relevant to those projects?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other training would be helpful?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68"/>
          <p:cNvSpPr/>
          <p:nvPr/>
        </p:nvSpPr>
        <p:spPr>
          <a:xfrm>
            <a:off x="5311800" y="0"/>
            <a:ext cx="6878520" cy="685764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ML Algorithms by Type of Data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diagram of a machine learning&#10;&#10;Description automatically generated" id="184" name="Google Shape;184;p7"/>
          <p:cNvPicPr preferRelativeResize="0"/>
          <p:nvPr/>
        </p:nvPicPr>
        <p:blipFill rotWithShape="1">
          <a:blip r:embed="rId3">
            <a:alphaModFix/>
          </a:blip>
          <a:srcRect b="2028" l="455" r="12602" t="-111"/>
          <a:stretch/>
        </p:blipFill>
        <p:spPr>
          <a:xfrm>
            <a:off x="496080" y="1828800"/>
            <a:ext cx="11199600" cy="4009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/>
          <p:nvPr/>
        </p:nvSpPr>
        <p:spPr>
          <a:xfrm>
            <a:off x="1152360" y="6176880"/>
            <a:ext cx="9438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link to taxonomy document here.</a:t>
            </a:r>
            <a:endParaRPr b="0" sz="1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Large Language Model (LLM) Taxonomy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800" y="1340640"/>
            <a:ext cx="10390320" cy="48358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838080" y="6361920"/>
            <a:ext cx="9438840" cy="2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Put link to taxonomy document here.</a:t>
            </a:r>
            <a:endParaRPr b="0" sz="11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9"/>
          <p:cNvGrpSpPr/>
          <p:nvPr/>
        </p:nvGrpSpPr>
        <p:grpSpPr>
          <a:xfrm>
            <a:off x="3069835" y="438990"/>
            <a:ext cx="5946666" cy="6045678"/>
            <a:chOff x="3061555" y="1590"/>
            <a:chExt cx="5946666" cy="6045678"/>
          </a:xfrm>
        </p:grpSpPr>
        <p:sp>
          <p:nvSpPr>
            <p:cNvPr id="198" name="Google Shape;198;p9"/>
            <p:cNvSpPr/>
            <p:nvPr/>
          </p:nvSpPr>
          <p:spPr>
            <a:xfrm>
              <a:off x="5221592" y="1590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 txBox="1"/>
            <p:nvPr/>
          </p:nvSpPr>
          <p:spPr>
            <a:xfrm>
              <a:off x="5273204" y="53202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Collect Data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84503" y="5231"/>
                  </a:moveTo>
                  <a:lnTo>
                    <a:pt x="84503" y="5231"/>
                  </a:lnTo>
                  <a:cubicBezTo>
                    <a:pt x="89427" y="7434"/>
                    <a:pt x="94031" y="10291"/>
                    <a:pt x="98192" y="13724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7381630" y="1248689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 txBox="1"/>
            <p:nvPr/>
          </p:nvSpPr>
          <p:spPr>
            <a:xfrm>
              <a:off x="7433242" y="1300301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Split Data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119063" y="49437"/>
                  </a:moveTo>
                  <a:lnTo>
                    <a:pt x="119063" y="49437"/>
                  </a:lnTo>
                  <a:cubicBezTo>
                    <a:pt x="120312" y="56424"/>
                    <a:pt x="120312" y="63576"/>
                    <a:pt x="119063" y="70563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7381630" y="3742886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 txBox="1"/>
            <p:nvPr/>
          </p:nvSpPr>
          <p:spPr>
            <a:xfrm>
              <a:off x="7433242" y="3794498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Prepare Date</a:t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98192" y="106275"/>
                  </a:moveTo>
                  <a:cubicBezTo>
                    <a:pt x="94032" y="109709"/>
                    <a:pt x="89427" y="112566"/>
                    <a:pt x="84503" y="114768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5221592" y="4989984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 txBox="1"/>
            <p:nvPr/>
          </p:nvSpPr>
          <p:spPr>
            <a:xfrm>
              <a:off x="5273204" y="5041596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Train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35497" y="114769"/>
                  </a:moveTo>
                  <a:cubicBezTo>
                    <a:pt x="30573" y="112566"/>
                    <a:pt x="25969" y="109709"/>
                    <a:pt x="21808" y="106276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3061555" y="3742886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 txBox="1"/>
            <p:nvPr/>
          </p:nvSpPr>
          <p:spPr>
            <a:xfrm>
              <a:off x="3113167" y="3794498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Validate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937" y="70563"/>
                  </a:moveTo>
                  <a:cubicBezTo>
                    <a:pt x="-312" y="63576"/>
                    <a:pt x="-312" y="56424"/>
                    <a:pt x="937" y="49437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3061555" y="1248689"/>
              <a:ext cx="1626591" cy="1057284"/>
            </a:xfrm>
            <a:prstGeom prst="roundRect">
              <a:avLst>
                <a:gd fmla="val 16667" name="adj"/>
              </a:avLst>
            </a:prstGeom>
            <a:solidFill>
              <a:srgbClr val="126082"/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 txBox="1"/>
            <p:nvPr/>
          </p:nvSpPr>
          <p:spPr>
            <a:xfrm>
              <a:off x="3113167" y="1300301"/>
              <a:ext cx="1523367" cy="9540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Play"/>
                <a:buNone/>
              </a:pPr>
              <a:r>
                <a:rPr lang="en-US" sz="2100">
                  <a:solidFill>
                    <a:schemeClr val="lt1"/>
                  </a:solidFill>
                  <a:latin typeface="Play"/>
                  <a:ea typeface="Play"/>
                  <a:cs typeface="Play"/>
                  <a:sym typeface="Play"/>
                </a:rPr>
                <a:t>Evaluate</a:t>
              </a:r>
              <a:endParaRPr sz="2100">
                <a:solidFill>
                  <a:schemeClr val="lt1"/>
                </a:solidFill>
              </a:endParaRPr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540691" y="530233"/>
              <a:ext cx="4988393" cy="4988393"/>
            </a:xfrm>
            <a:custGeom>
              <a:rect b="b" l="l" r="r" t="t"/>
              <a:pathLst>
                <a:path extrusionOk="0" h="120000" w="120000">
                  <a:moveTo>
                    <a:pt x="21808" y="13725"/>
                  </a:moveTo>
                  <a:cubicBezTo>
                    <a:pt x="25968" y="10291"/>
                    <a:pt x="30573" y="7434"/>
                    <a:pt x="35497" y="5232"/>
                  </a:cubicBezTo>
                </a:path>
              </a:pathLst>
            </a:custGeom>
            <a:noFill/>
            <a:ln cap="flat" cmpd="sng" w="12700">
              <a:solidFill>
                <a:srgbClr val="12608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9"/>
          <p:cNvSpPr txBox="1"/>
          <p:nvPr>
            <p:ph type="title"/>
          </p:nvPr>
        </p:nvSpPr>
        <p:spPr>
          <a:xfrm>
            <a:off x="4980240" y="2364480"/>
            <a:ext cx="2223720" cy="2125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0" lang="en-US" sz="4400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Model Building Process</a:t>
            </a:r>
            <a:endParaRPr b="0" sz="44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2024-07-23T15:49:46Z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4.0</vt:r8>
  </property>
  <property fmtid="{D5CDD505-2E9C-101B-9397-08002B2CF9AE}" pid="3" name="PresentationFormat">
    <vt:lpwstr>Widescreen</vt:lpwstr>
  </property>
  <property fmtid="{D5CDD505-2E9C-101B-9397-08002B2CF9AE}" pid="4" name="Slides">
    <vt:r8>68.0</vt:r8>
  </property>
</Properties>
</file>